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8"/>
  </p:notesMasterIdLst>
  <p:handoutMasterIdLst>
    <p:handoutMasterId r:id="rId99"/>
  </p:handoutMasterIdLst>
  <p:sldIdLst>
    <p:sldId id="729" r:id="rId3"/>
    <p:sldId id="311" r:id="rId4"/>
    <p:sldId id="354" r:id="rId5"/>
    <p:sldId id="257" r:id="rId6"/>
    <p:sldId id="317" r:id="rId7"/>
    <p:sldId id="316" r:id="rId8"/>
    <p:sldId id="264" r:id="rId9"/>
    <p:sldId id="265" r:id="rId10"/>
    <p:sldId id="266" r:id="rId11"/>
    <p:sldId id="321" r:id="rId12"/>
    <p:sldId id="731" r:id="rId13"/>
    <p:sldId id="269" r:id="rId14"/>
    <p:sldId id="271" r:id="rId15"/>
    <p:sldId id="323" r:id="rId16"/>
    <p:sldId id="272" r:id="rId17"/>
    <p:sldId id="314" r:id="rId18"/>
    <p:sldId id="322" r:id="rId19"/>
    <p:sldId id="356" r:id="rId20"/>
    <p:sldId id="327" r:id="rId21"/>
    <p:sldId id="330" r:id="rId22"/>
    <p:sldId id="331" r:id="rId23"/>
    <p:sldId id="332" r:id="rId24"/>
    <p:sldId id="333" r:id="rId25"/>
    <p:sldId id="334" r:id="rId26"/>
    <p:sldId id="335" r:id="rId27"/>
    <p:sldId id="337" r:id="rId28"/>
    <p:sldId id="338" r:id="rId29"/>
    <p:sldId id="339" r:id="rId30"/>
    <p:sldId id="340" r:id="rId31"/>
    <p:sldId id="341" r:id="rId32"/>
    <p:sldId id="342" r:id="rId33"/>
    <p:sldId id="343" r:id="rId34"/>
    <p:sldId id="344" r:id="rId35"/>
    <p:sldId id="488" r:id="rId36"/>
    <p:sldId id="345" r:id="rId37"/>
    <p:sldId id="489" r:id="rId38"/>
    <p:sldId id="490" r:id="rId39"/>
    <p:sldId id="491" r:id="rId40"/>
    <p:sldId id="492" r:id="rId41"/>
    <p:sldId id="493" r:id="rId42"/>
    <p:sldId id="494" r:id="rId43"/>
    <p:sldId id="495" r:id="rId44"/>
    <p:sldId id="496" r:id="rId45"/>
    <p:sldId id="497" r:id="rId46"/>
    <p:sldId id="499" r:id="rId47"/>
    <p:sldId id="498" r:id="rId48"/>
    <p:sldId id="500" r:id="rId49"/>
    <p:sldId id="501" r:id="rId50"/>
    <p:sldId id="502" r:id="rId51"/>
    <p:sldId id="697" r:id="rId52"/>
    <p:sldId id="504" r:id="rId53"/>
    <p:sldId id="698" r:id="rId54"/>
    <p:sldId id="699" r:id="rId55"/>
    <p:sldId id="700" r:id="rId56"/>
    <p:sldId id="701" r:id="rId57"/>
    <p:sldId id="702" r:id="rId58"/>
    <p:sldId id="703" r:id="rId59"/>
    <p:sldId id="704" r:id="rId60"/>
    <p:sldId id="705" r:id="rId61"/>
    <p:sldId id="707" r:id="rId62"/>
    <p:sldId id="391" r:id="rId63"/>
    <p:sldId id="392" r:id="rId64"/>
    <p:sldId id="393" r:id="rId65"/>
    <p:sldId id="394" r:id="rId66"/>
    <p:sldId id="395" r:id="rId67"/>
    <p:sldId id="709" r:id="rId68"/>
    <p:sldId id="396" r:id="rId69"/>
    <p:sldId id="710" r:id="rId70"/>
    <p:sldId id="397" r:id="rId71"/>
    <p:sldId id="711" r:id="rId72"/>
    <p:sldId id="708" r:id="rId73"/>
    <p:sldId id="298" r:id="rId74"/>
    <p:sldId id="712" r:id="rId75"/>
    <p:sldId id="713" r:id="rId76"/>
    <p:sldId id="587" r:id="rId77"/>
    <p:sldId id="724" r:id="rId78"/>
    <p:sldId id="725" r:id="rId79"/>
    <p:sldId id="346" r:id="rId80"/>
    <p:sldId id="347" r:id="rId81"/>
    <p:sldId id="348" r:id="rId82"/>
    <p:sldId id="349" r:id="rId83"/>
    <p:sldId id="350" r:id="rId84"/>
    <p:sldId id="726" r:id="rId85"/>
    <p:sldId id="351" r:id="rId86"/>
    <p:sldId id="352" r:id="rId87"/>
    <p:sldId id="353" r:id="rId88"/>
    <p:sldId id="730" r:id="rId89"/>
    <p:sldId id="273" r:id="rId90"/>
    <p:sldId id="279" r:id="rId91"/>
    <p:sldId id="320" r:id="rId92"/>
    <p:sldId id="290" r:id="rId93"/>
    <p:sldId id="291" r:id="rId94"/>
    <p:sldId id="319" r:id="rId95"/>
    <p:sldId id="325" r:id="rId96"/>
    <p:sldId id="357" r:id="rId9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aisiogov352@outlook.com" initials="" lastIdx="1" clrIdx="0">
    <p:extLst>
      <p:ext uri="{19B8F6BF-5375-455C-9EA6-DF929625EA0E}">
        <p15:presenceInfo xmlns:p15="http://schemas.microsoft.com/office/powerpoint/2012/main" userId="8af26de1ef04c0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6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snapToGrid="0">
      <p:cViewPr varScale="1">
        <p:scale>
          <a:sx n="86" d="100"/>
          <a:sy n="86"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5EF41-49F0-4F98-84EA-EC4A2E641134}" type="doc">
      <dgm:prSet loTypeId="urn:microsoft.com/office/officeart/2011/layout/HexagonRadial#4" loCatId="cycle" qsTypeId="urn:microsoft.com/office/officeart/2005/8/quickstyle/simple1" qsCatId="simple" csTypeId="urn:microsoft.com/office/officeart/2005/8/colors/colorful5" csCatId="colorful" phldr="1"/>
      <dgm:spPr/>
      <dgm:t>
        <a:bodyPr/>
        <a:lstStyle/>
        <a:p>
          <a:endParaRPr lang="en-CY"/>
        </a:p>
      </dgm:t>
    </dgm:pt>
    <dgm:pt modelId="{449FDCD9-4E41-44B5-9417-1A84F42C75D6}">
      <dgm:prSet phldrT="[Text]"/>
      <dgm:spPr/>
      <dgm:t>
        <a:bodyPr/>
        <a:lstStyle/>
        <a:p>
          <a:r>
            <a:rPr lang="el-GR" b="1" dirty="0"/>
            <a:t>ΕΡΓΑΣΙΑ/ΑΓΟΡΑ ΕΡΓΑΣΙΑΣ</a:t>
          </a:r>
          <a:endParaRPr lang="en-CY" b="1" dirty="0"/>
        </a:p>
      </dgm:t>
    </dgm:pt>
    <dgm:pt modelId="{4157E74F-0BA9-495C-8F6A-6367A924E0A8}" type="parTrans" cxnId="{2892FD58-EC24-4E91-8544-4C02981B1E10}">
      <dgm:prSet/>
      <dgm:spPr/>
      <dgm:t>
        <a:bodyPr/>
        <a:lstStyle/>
        <a:p>
          <a:endParaRPr lang="en-CY"/>
        </a:p>
      </dgm:t>
    </dgm:pt>
    <dgm:pt modelId="{910A9302-B2E9-453E-A477-DAA1A55359F2}" type="sibTrans" cxnId="{2892FD58-EC24-4E91-8544-4C02981B1E10}">
      <dgm:prSet/>
      <dgm:spPr/>
      <dgm:t>
        <a:bodyPr/>
        <a:lstStyle/>
        <a:p>
          <a:endParaRPr lang="en-CY"/>
        </a:p>
      </dgm:t>
    </dgm:pt>
    <dgm:pt modelId="{DF2F2F40-9D7D-4653-ACAB-CC00AA03B8DE}">
      <dgm:prSet phldrT="[Text]"/>
      <dgm:spPr/>
      <dgm:t>
        <a:bodyPr/>
        <a:lstStyle/>
        <a:p>
          <a:r>
            <a:rPr lang="el-GR" b="1" dirty="0"/>
            <a:t>Εργατικό Δυναμικό</a:t>
          </a:r>
          <a:endParaRPr lang="en-CY" b="1" dirty="0"/>
        </a:p>
      </dgm:t>
    </dgm:pt>
    <dgm:pt modelId="{954FF7AF-B2FD-43F0-A1AD-C917347577DA}" type="parTrans" cxnId="{A2494E09-A791-422E-AD5A-01AC2A08E4C8}">
      <dgm:prSet/>
      <dgm:spPr/>
      <dgm:t>
        <a:bodyPr/>
        <a:lstStyle/>
        <a:p>
          <a:endParaRPr lang="en-CY"/>
        </a:p>
      </dgm:t>
    </dgm:pt>
    <dgm:pt modelId="{C7378382-8AF6-4F48-A362-E7D53734D0B9}" type="sibTrans" cxnId="{A2494E09-A791-422E-AD5A-01AC2A08E4C8}">
      <dgm:prSet/>
      <dgm:spPr/>
      <dgm:t>
        <a:bodyPr/>
        <a:lstStyle/>
        <a:p>
          <a:endParaRPr lang="en-CY"/>
        </a:p>
      </dgm:t>
    </dgm:pt>
    <dgm:pt modelId="{452AE43D-558C-4601-B1E9-D7F5525CFAD6}">
      <dgm:prSet phldrT="[Text]"/>
      <dgm:spPr/>
      <dgm:t>
        <a:bodyPr/>
        <a:lstStyle/>
        <a:p>
          <a:r>
            <a:rPr lang="el-GR" b="1" dirty="0"/>
            <a:t>Οικονομικά Ενεργός Πληθυσμός/Μη οικονομικά ενεργός πληθυσμός</a:t>
          </a:r>
          <a:endParaRPr lang="en-CY" b="1" dirty="0"/>
        </a:p>
      </dgm:t>
    </dgm:pt>
    <dgm:pt modelId="{96BF48E5-8800-4DDC-86C6-C0D989C4EBA7}" type="parTrans" cxnId="{E4A748B6-23FF-44AD-8853-9AE01303BA1C}">
      <dgm:prSet/>
      <dgm:spPr/>
      <dgm:t>
        <a:bodyPr/>
        <a:lstStyle/>
        <a:p>
          <a:endParaRPr lang="en-CY"/>
        </a:p>
      </dgm:t>
    </dgm:pt>
    <dgm:pt modelId="{93897A92-3E38-43E8-93DB-36178804848B}" type="sibTrans" cxnId="{E4A748B6-23FF-44AD-8853-9AE01303BA1C}">
      <dgm:prSet/>
      <dgm:spPr/>
      <dgm:t>
        <a:bodyPr/>
        <a:lstStyle/>
        <a:p>
          <a:endParaRPr lang="en-CY"/>
        </a:p>
      </dgm:t>
    </dgm:pt>
    <dgm:pt modelId="{E981A022-7680-4517-9DC8-CF2A118DB1BC}">
      <dgm:prSet phldrT="[Text]"/>
      <dgm:spPr/>
      <dgm:t>
        <a:bodyPr/>
        <a:lstStyle/>
        <a:p>
          <a:r>
            <a:rPr lang="el-GR" b="1" dirty="0"/>
            <a:t>Απασχολούμενοι </a:t>
          </a:r>
        </a:p>
      </dgm:t>
    </dgm:pt>
    <dgm:pt modelId="{D6FF9A4B-368A-424C-B862-38E91BA90094}" type="parTrans" cxnId="{7CFB5786-D431-4309-BE2E-FBECD1A48DD8}">
      <dgm:prSet/>
      <dgm:spPr/>
      <dgm:t>
        <a:bodyPr/>
        <a:lstStyle/>
        <a:p>
          <a:endParaRPr lang="en-CY"/>
        </a:p>
      </dgm:t>
    </dgm:pt>
    <dgm:pt modelId="{0119C961-E54C-48A1-BB7A-87A349B7D5A3}" type="sibTrans" cxnId="{7CFB5786-D431-4309-BE2E-FBECD1A48DD8}">
      <dgm:prSet/>
      <dgm:spPr/>
      <dgm:t>
        <a:bodyPr/>
        <a:lstStyle/>
        <a:p>
          <a:endParaRPr lang="en-CY"/>
        </a:p>
      </dgm:t>
    </dgm:pt>
    <dgm:pt modelId="{22B527DD-BDB8-421B-851C-C96BD2127415}">
      <dgm:prSet phldrT="[Text]"/>
      <dgm:spPr/>
      <dgm:t>
        <a:bodyPr/>
        <a:lstStyle/>
        <a:p>
          <a:r>
            <a:rPr lang="el-GR" b="1" dirty="0"/>
            <a:t>Απασχολησιμότητα</a:t>
          </a:r>
          <a:endParaRPr lang="en-CY" b="1" dirty="0"/>
        </a:p>
      </dgm:t>
    </dgm:pt>
    <dgm:pt modelId="{A5259A83-8180-4F99-AB66-F4C562A24FBD}" type="parTrans" cxnId="{336E0BE2-113A-4BC1-B3BF-0E6BD5D902E1}">
      <dgm:prSet/>
      <dgm:spPr/>
      <dgm:t>
        <a:bodyPr/>
        <a:lstStyle/>
        <a:p>
          <a:endParaRPr lang="en-CY"/>
        </a:p>
      </dgm:t>
    </dgm:pt>
    <dgm:pt modelId="{08CB28AE-91D2-4E76-94F2-DEB5A69C610C}" type="sibTrans" cxnId="{336E0BE2-113A-4BC1-B3BF-0E6BD5D902E1}">
      <dgm:prSet/>
      <dgm:spPr/>
      <dgm:t>
        <a:bodyPr/>
        <a:lstStyle/>
        <a:p>
          <a:endParaRPr lang="en-CY"/>
        </a:p>
      </dgm:t>
    </dgm:pt>
    <dgm:pt modelId="{D75E4C61-58A6-4131-9B4F-2DD2446F0864}">
      <dgm:prSet phldrT="[Text]"/>
      <dgm:spPr/>
      <dgm:t>
        <a:bodyPr/>
        <a:lstStyle/>
        <a:p>
          <a:r>
            <a:rPr lang="el-GR" b="1" dirty="0"/>
            <a:t>Παραγωγικότητα</a:t>
          </a:r>
          <a:endParaRPr lang="en-CY" b="1" dirty="0"/>
        </a:p>
      </dgm:t>
    </dgm:pt>
    <dgm:pt modelId="{D6CC3DA5-3E7B-4B10-BACC-4481CB0B1D87}" type="parTrans" cxnId="{6E05CE50-D236-47CD-9637-A934AB38C552}">
      <dgm:prSet/>
      <dgm:spPr/>
      <dgm:t>
        <a:bodyPr/>
        <a:lstStyle/>
        <a:p>
          <a:endParaRPr lang="en-CY"/>
        </a:p>
      </dgm:t>
    </dgm:pt>
    <dgm:pt modelId="{0679551D-6FA6-4EF6-9386-546FC7249369}" type="sibTrans" cxnId="{6E05CE50-D236-47CD-9637-A934AB38C552}">
      <dgm:prSet/>
      <dgm:spPr/>
      <dgm:t>
        <a:bodyPr/>
        <a:lstStyle/>
        <a:p>
          <a:endParaRPr lang="en-CY"/>
        </a:p>
      </dgm:t>
    </dgm:pt>
    <dgm:pt modelId="{8F77A08E-52B4-4B60-ACE8-504DA909A740}">
      <dgm:prSet phldrT="[Text]"/>
      <dgm:spPr/>
      <dgm:t>
        <a:bodyPr/>
        <a:lstStyle/>
        <a:p>
          <a:endParaRPr lang="en-US"/>
        </a:p>
      </dgm:t>
    </dgm:pt>
    <dgm:pt modelId="{5682C135-079F-4C4E-B28E-6C63F2641810}" type="parTrans" cxnId="{6C8C1297-5F4C-4DA4-A659-8E029EA61247}">
      <dgm:prSet/>
      <dgm:spPr/>
      <dgm:t>
        <a:bodyPr/>
        <a:lstStyle/>
        <a:p>
          <a:endParaRPr lang="en-CY"/>
        </a:p>
      </dgm:t>
    </dgm:pt>
    <dgm:pt modelId="{3ED2E044-AF9E-40F5-AED4-F3AD79A17340}" type="sibTrans" cxnId="{6C8C1297-5F4C-4DA4-A659-8E029EA61247}">
      <dgm:prSet/>
      <dgm:spPr/>
      <dgm:t>
        <a:bodyPr/>
        <a:lstStyle/>
        <a:p>
          <a:endParaRPr lang="en-CY"/>
        </a:p>
      </dgm:t>
    </dgm:pt>
    <dgm:pt modelId="{467C52D9-3136-4196-AC8D-B5D2EB429129}">
      <dgm:prSet/>
      <dgm:spPr/>
      <dgm:t>
        <a:bodyPr/>
        <a:lstStyle/>
        <a:p>
          <a:r>
            <a:rPr lang="el-GR" b="1" dirty="0"/>
            <a:t>Άνεργοι /Άεργοι</a:t>
          </a:r>
          <a:endParaRPr lang="en-CY" b="1" dirty="0"/>
        </a:p>
      </dgm:t>
    </dgm:pt>
    <dgm:pt modelId="{C8A83563-761C-4005-A602-5C610A914506}" type="parTrans" cxnId="{77EEE11A-26D8-4151-A643-221F3B6C9F2A}">
      <dgm:prSet/>
      <dgm:spPr/>
      <dgm:t>
        <a:bodyPr/>
        <a:lstStyle/>
        <a:p>
          <a:endParaRPr lang="en-CY"/>
        </a:p>
      </dgm:t>
    </dgm:pt>
    <dgm:pt modelId="{CE81A733-B075-4B48-8A66-916501BCB5FF}" type="sibTrans" cxnId="{77EEE11A-26D8-4151-A643-221F3B6C9F2A}">
      <dgm:prSet/>
      <dgm:spPr/>
      <dgm:t>
        <a:bodyPr/>
        <a:lstStyle/>
        <a:p>
          <a:endParaRPr lang="en-CY"/>
        </a:p>
      </dgm:t>
    </dgm:pt>
    <dgm:pt modelId="{0F8E6AF6-92AF-4D92-8FCC-9D3A794448E3}" type="pres">
      <dgm:prSet presAssocID="{27D5EF41-49F0-4F98-84EA-EC4A2E641134}" presName="Name0" presStyleCnt="0">
        <dgm:presLayoutVars>
          <dgm:chMax val="1"/>
          <dgm:chPref val="1"/>
          <dgm:dir/>
          <dgm:animOne val="branch"/>
          <dgm:animLvl val="lvl"/>
        </dgm:presLayoutVars>
      </dgm:prSet>
      <dgm:spPr/>
    </dgm:pt>
    <dgm:pt modelId="{9D47014F-5C1D-489E-9423-DAA25080C25C}" type="pres">
      <dgm:prSet presAssocID="{449FDCD9-4E41-44B5-9417-1A84F42C75D6}" presName="Parent" presStyleLbl="node0" presStyleIdx="0" presStyleCnt="1">
        <dgm:presLayoutVars>
          <dgm:chMax val="6"/>
          <dgm:chPref val="6"/>
        </dgm:presLayoutVars>
      </dgm:prSet>
      <dgm:spPr/>
    </dgm:pt>
    <dgm:pt modelId="{CF060776-EB3C-4B88-ADC2-6E643892EB3F}" type="pres">
      <dgm:prSet presAssocID="{DF2F2F40-9D7D-4653-ACAB-CC00AA03B8DE}" presName="Accent1" presStyleCnt="0"/>
      <dgm:spPr/>
    </dgm:pt>
    <dgm:pt modelId="{A3C7E3A1-2A52-442D-ADB8-2260C080DDEC}" type="pres">
      <dgm:prSet presAssocID="{DF2F2F40-9D7D-4653-ACAB-CC00AA03B8DE}" presName="Accent" presStyleLbl="bgShp" presStyleIdx="0" presStyleCnt="6"/>
      <dgm:spPr/>
    </dgm:pt>
    <dgm:pt modelId="{252E1BE8-9B30-4441-A44D-1371BBBC16AA}" type="pres">
      <dgm:prSet presAssocID="{DF2F2F40-9D7D-4653-ACAB-CC00AA03B8DE}" presName="Child1" presStyleLbl="node1" presStyleIdx="0" presStyleCnt="6">
        <dgm:presLayoutVars>
          <dgm:chMax val="0"/>
          <dgm:chPref val="0"/>
          <dgm:bulletEnabled val="1"/>
        </dgm:presLayoutVars>
      </dgm:prSet>
      <dgm:spPr/>
    </dgm:pt>
    <dgm:pt modelId="{EEAD8906-1FED-405B-B9ED-845DED3D42F8}" type="pres">
      <dgm:prSet presAssocID="{452AE43D-558C-4601-B1E9-D7F5525CFAD6}" presName="Accent2" presStyleCnt="0"/>
      <dgm:spPr/>
    </dgm:pt>
    <dgm:pt modelId="{786CFBFF-502A-4BD2-8391-9D8CA6A5026F}" type="pres">
      <dgm:prSet presAssocID="{452AE43D-558C-4601-B1E9-D7F5525CFAD6}" presName="Accent" presStyleLbl="bgShp" presStyleIdx="1" presStyleCnt="6"/>
      <dgm:spPr/>
    </dgm:pt>
    <dgm:pt modelId="{36306B5B-1755-4890-9EBE-03D509C8C0E4}" type="pres">
      <dgm:prSet presAssocID="{452AE43D-558C-4601-B1E9-D7F5525CFAD6}" presName="Child2" presStyleLbl="node1" presStyleIdx="1" presStyleCnt="6">
        <dgm:presLayoutVars>
          <dgm:chMax val="0"/>
          <dgm:chPref val="0"/>
          <dgm:bulletEnabled val="1"/>
        </dgm:presLayoutVars>
      </dgm:prSet>
      <dgm:spPr/>
    </dgm:pt>
    <dgm:pt modelId="{4D693024-99A9-4D1B-8632-AF38A66FFB34}" type="pres">
      <dgm:prSet presAssocID="{E981A022-7680-4517-9DC8-CF2A118DB1BC}" presName="Accent3" presStyleCnt="0"/>
      <dgm:spPr/>
    </dgm:pt>
    <dgm:pt modelId="{0377097F-24C3-422A-A47D-20CF9EB43274}" type="pres">
      <dgm:prSet presAssocID="{E981A022-7680-4517-9DC8-CF2A118DB1BC}" presName="Accent" presStyleLbl="bgShp" presStyleIdx="2" presStyleCnt="6"/>
      <dgm:spPr/>
    </dgm:pt>
    <dgm:pt modelId="{3BD0F98C-A2BC-4507-A4D3-D28442E97C08}" type="pres">
      <dgm:prSet presAssocID="{E981A022-7680-4517-9DC8-CF2A118DB1BC}" presName="Child3" presStyleLbl="node1" presStyleIdx="2" presStyleCnt="6">
        <dgm:presLayoutVars>
          <dgm:chMax val="0"/>
          <dgm:chPref val="0"/>
          <dgm:bulletEnabled val="1"/>
        </dgm:presLayoutVars>
      </dgm:prSet>
      <dgm:spPr/>
    </dgm:pt>
    <dgm:pt modelId="{CA671878-7EC7-4C27-9FBD-D2A3195252CD}" type="pres">
      <dgm:prSet presAssocID="{467C52D9-3136-4196-AC8D-B5D2EB429129}" presName="Accent4" presStyleCnt="0"/>
      <dgm:spPr/>
    </dgm:pt>
    <dgm:pt modelId="{F2B25BD4-7E7A-4D9E-AC9B-2046B261F91E}" type="pres">
      <dgm:prSet presAssocID="{467C52D9-3136-4196-AC8D-B5D2EB429129}" presName="Accent" presStyleLbl="bgShp" presStyleIdx="3" presStyleCnt="6"/>
      <dgm:spPr/>
    </dgm:pt>
    <dgm:pt modelId="{C5E606ED-92CF-43FC-A7F6-BFE8F15B0C96}" type="pres">
      <dgm:prSet presAssocID="{467C52D9-3136-4196-AC8D-B5D2EB429129}" presName="Child4" presStyleLbl="node1" presStyleIdx="3" presStyleCnt="6">
        <dgm:presLayoutVars>
          <dgm:chMax val="0"/>
          <dgm:chPref val="0"/>
          <dgm:bulletEnabled val="1"/>
        </dgm:presLayoutVars>
      </dgm:prSet>
      <dgm:spPr/>
    </dgm:pt>
    <dgm:pt modelId="{CE583530-0A2A-46CF-B559-E618315F4510}" type="pres">
      <dgm:prSet presAssocID="{22B527DD-BDB8-421B-851C-C96BD2127415}" presName="Accent5" presStyleCnt="0"/>
      <dgm:spPr/>
    </dgm:pt>
    <dgm:pt modelId="{1646039D-CF83-4C88-A583-E63E3CE42D10}" type="pres">
      <dgm:prSet presAssocID="{22B527DD-BDB8-421B-851C-C96BD2127415}" presName="Accent" presStyleLbl="bgShp" presStyleIdx="4" presStyleCnt="6"/>
      <dgm:spPr/>
    </dgm:pt>
    <dgm:pt modelId="{3AEDB439-C3EC-44B6-BB2A-B1B27A0AE430}" type="pres">
      <dgm:prSet presAssocID="{22B527DD-BDB8-421B-851C-C96BD2127415}" presName="Child5" presStyleLbl="node1" presStyleIdx="4" presStyleCnt="6">
        <dgm:presLayoutVars>
          <dgm:chMax val="0"/>
          <dgm:chPref val="0"/>
          <dgm:bulletEnabled val="1"/>
        </dgm:presLayoutVars>
      </dgm:prSet>
      <dgm:spPr/>
    </dgm:pt>
    <dgm:pt modelId="{9015CDC0-A996-4BE6-ABC5-94407C157E20}" type="pres">
      <dgm:prSet presAssocID="{D75E4C61-58A6-4131-9B4F-2DD2446F0864}" presName="Accent6" presStyleCnt="0"/>
      <dgm:spPr/>
    </dgm:pt>
    <dgm:pt modelId="{BCA00DB0-A156-4B05-A194-31E0ED5207E2}" type="pres">
      <dgm:prSet presAssocID="{D75E4C61-58A6-4131-9B4F-2DD2446F0864}" presName="Accent" presStyleLbl="bgShp" presStyleIdx="5" presStyleCnt="6"/>
      <dgm:spPr/>
    </dgm:pt>
    <dgm:pt modelId="{0B4EF8FB-83E2-4EA3-990B-0551B5686CD2}" type="pres">
      <dgm:prSet presAssocID="{D75E4C61-58A6-4131-9B4F-2DD2446F0864}" presName="Child6" presStyleLbl="node1" presStyleIdx="5" presStyleCnt="6">
        <dgm:presLayoutVars>
          <dgm:chMax val="0"/>
          <dgm:chPref val="0"/>
          <dgm:bulletEnabled val="1"/>
        </dgm:presLayoutVars>
      </dgm:prSet>
      <dgm:spPr/>
    </dgm:pt>
  </dgm:ptLst>
  <dgm:cxnLst>
    <dgm:cxn modelId="{A2494E09-A791-422E-AD5A-01AC2A08E4C8}" srcId="{449FDCD9-4E41-44B5-9417-1A84F42C75D6}" destId="{DF2F2F40-9D7D-4653-ACAB-CC00AA03B8DE}" srcOrd="0" destOrd="0" parTransId="{954FF7AF-B2FD-43F0-A1AD-C917347577DA}" sibTransId="{C7378382-8AF6-4F48-A362-E7D53734D0B9}"/>
    <dgm:cxn modelId="{77EEE11A-26D8-4151-A643-221F3B6C9F2A}" srcId="{449FDCD9-4E41-44B5-9417-1A84F42C75D6}" destId="{467C52D9-3136-4196-AC8D-B5D2EB429129}" srcOrd="3" destOrd="0" parTransId="{C8A83563-761C-4005-A602-5C610A914506}" sibTransId="{CE81A733-B075-4B48-8A66-916501BCB5FF}"/>
    <dgm:cxn modelId="{24CF4821-78D8-417F-868C-6D68DD1D0E5E}" type="presOf" srcId="{467C52D9-3136-4196-AC8D-B5D2EB429129}" destId="{C5E606ED-92CF-43FC-A7F6-BFE8F15B0C96}" srcOrd="0" destOrd="0" presId="urn:microsoft.com/office/officeart/2011/layout/HexagonRadial#4"/>
    <dgm:cxn modelId="{AF5E8E4C-C9BE-4C95-88B8-C7400F401043}" type="presOf" srcId="{D75E4C61-58A6-4131-9B4F-2DD2446F0864}" destId="{0B4EF8FB-83E2-4EA3-990B-0551B5686CD2}" srcOrd="0" destOrd="0" presId="urn:microsoft.com/office/officeart/2011/layout/HexagonRadial#4"/>
    <dgm:cxn modelId="{6E05CE50-D236-47CD-9637-A934AB38C552}" srcId="{449FDCD9-4E41-44B5-9417-1A84F42C75D6}" destId="{D75E4C61-58A6-4131-9B4F-2DD2446F0864}" srcOrd="5" destOrd="0" parTransId="{D6CC3DA5-3E7B-4B10-BACC-4481CB0B1D87}" sibTransId="{0679551D-6FA6-4EF6-9386-546FC7249369}"/>
    <dgm:cxn modelId="{2892FD58-EC24-4E91-8544-4C02981B1E10}" srcId="{27D5EF41-49F0-4F98-84EA-EC4A2E641134}" destId="{449FDCD9-4E41-44B5-9417-1A84F42C75D6}" srcOrd="0" destOrd="0" parTransId="{4157E74F-0BA9-495C-8F6A-6367A924E0A8}" sibTransId="{910A9302-B2E9-453E-A477-DAA1A55359F2}"/>
    <dgm:cxn modelId="{0A5CBE59-CDDD-48FE-8943-EC5F505157C1}" type="presOf" srcId="{DF2F2F40-9D7D-4653-ACAB-CC00AA03B8DE}" destId="{252E1BE8-9B30-4441-A44D-1371BBBC16AA}" srcOrd="0" destOrd="0" presId="urn:microsoft.com/office/officeart/2011/layout/HexagonRadial#4"/>
    <dgm:cxn modelId="{1816DD7D-1C49-45F1-BCB6-7E733955423D}" type="presOf" srcId="{449FDCD9-4E41-44B5-9417-1A84F42C75D6}" destId="{9D47014F-5C1D-489E-9423-DAA25080C25C}" srcOrd="0" destOrd="0" presId="urn:microsoft.com/office/officeart/2011/layout/HexagonRadial#4"/>
    <dgm:cxn modelId="{BAA9F87E-BB4C-4339-B8EE-E1D38AFA69AA}" type="presOf" srcId="{452AE43D-558C-4601-B1E9-D7F5525CFAD6}" destId="{36306B5B-1755-4890-9EBE-03D509C8C0E4}" srcOrd="0" destOrd="0" presId="urn:microsoft.com/office/officeart/2011/layout/HexagonRadial#4"/>
    <dgm:cxn modelId="{7CFB5786-D431-4309-BE2E-FBECD1A48DD8}" srcId="{449FDCD9-4E41-44B5-9417-1A84F42C75D6}" destId="{E981A022-7680-4517-9DC8-CF2A118DB1BC}" srcOrd="2" destOrd="0" parTransId="{D6FF9A4B-368A-424C-B862-38E91BA90094}" sibTransId="{0119C961-E54C-48A1-BB7A-87A349B7D5A3}"/>
    <dgm:cxn modelId="{6C8C1297-5F4C-4DA4-A659-8E029EA61247}" srcId="{449FDCD9-4E41-44B5-9417-1A84F42C75D6}" destId="{8F77A08E-52B4-4B60-ACE8-504DA909A740}" srcOrd="6" destOrd="0" parTransId="{5682C135-079F-4C4E-B28E-6C63F2641810}" sibTransId="{3ED2E044-AF9E-40F5-AED4-F3AD79A17340}"/>
    <dgm:cxn modelId="{C879E1B1-D2DA-47AC-AF8C-9684425E5845}" type="presOf" srcId="{E981A022-7680-4517-9DC8-CF2A118DB1BC}" destId="{3BD0F98C-A2BC-4507-A4D3-D28442E97C08}" srcOrd="0" destOrd="0" presId="urn:microsoft.com/office/officeart/2011/layout/HexagonRadial#4"/>
    <dgm:cxn modelId="{E4A748B6-23FF-44AD-8853-9AE01303BA1C}" srcId="{449FDCD9-4E41-44B5-9417-1A84F42C75D6}" destId="{452AE43D-558C-4601-B1E9-D7F5525CFAD6}" srcOrd="1" destOrd="0" parTransId="{96BF48E5-8800-4DDC-86C6-C0D989C4EBA7}" sibTransId="{93897A92-3E38-43E8-93DB-36178804848B}"/>
    <dgm:cxn modelId="{BAEEA2D5-D7E0-462E-BBAE-75CA513BAB25}" type="presOf" srcId="{22B527DD-BDB8-421B-851C-C96BD2127415}" destId="{3AEDB439-C3EC-44B6-BB2A-B1B27A0AE430}" srcOrd="0" destOrd="0" presId="urn:microsoft.com/office/officeart/2011/layout/HexagonRadial#4"/>
    <dgm:cxn modelId="{336E0BE2-113A-4BC1-B3BF-0E6BD5D902E1}" srcId="{449FDCD9-4E41-44B5-9417-1A84F42C75D6}" destId="{22B527DD-BDB8-421B-851C-C96BD2127415}" srcOrd="4" destOrd="0" parTransId="{A5259A83-8180-4F99-AB66-F4C562A24FBD}" sibTransId="{08CB28AE-91D2-4E76-94F2-DEB5A69C610C}"/>
    <dgm:cxn modelId="{BB697EEF-6630-4B86-9F19-06BCDB6B911B}" type="presOf" srcId="{27D5EF41-49F0-4F98-84EA-EC4A2E641134}" destId="{0F8E6AF6-92AF-4D92-8FCC-9D3A794448E3}" srcOrd="0" destOrd="0" presId="urn:microsoft.com/office/officeart/2011/layout/HexagonRadial#4"/>
    <dgm:cxn modelId="{5E300E49-ED6F-472E-8EEA-C10E4C38CB17}" type="presParOf" srcId="{0F8E6AF6-92AF-4D92-8FCC-9D3A794448E3}" destId="{9D47014F-5C1D-489E-9423-DAA25080C25C}" srcOrd="0" destOrd="0" presId="urn:microsoft.com/office/officeart/2011/layout/HexagonRadial#4"/>
    <dgm:cxn modelId="{FA7134AB-AFC0-403B-8F71-C2576F2E241D}" type="presParOf" srcId="{0F8E6AF6-92AF-4D92-8FCC-9D3A794448E3}" destId="{CF060776-EB3C-4B88-ADC2-6E643892EB3F}" srcOrd="1" destOrd="0" presId="urn:microsoft.com/office/officeart/2011/layout/HexagonRadial#4"/>
    <dgm:cxn modelId="{82877374-CC0F-426B-8452-2BCD40683640}" type="presParOf" srcId="{CF060776-EB3C-4B88-ADC2-6E643892EB3F}" destId="{A3C7E3A1-2A52-442D-ADB8-2260C080DDEC}" srcOrd="0" destOrd="0" presId="urn:microsoft.com/office/officeart/2011/layout/HexagonRadial#4"/>
    <dgm:cxn modelId="{B9B63BC5-04B4-4992-A2A7-FB362F1DF0B0}" type="presParOf" srcId="{0F8E6AF6-92AF-4D92-8FCC-9D3A794448E3}" destId="{252E1BE8-9B30-4441-A44D-1371BBBC16AA}" srcOrd="2" destOrd="0" presId="urn:microsoft.com/office/officeart/2011/layout/HexagonRadial#4"/>
    <dgm:cxn modelId="{21596253-FBC4-4419-8ED5-FDA75BB6A07B}" type="presParOf" srcId="{0F8E6AF6-92AF-4D92-8FCC-9D3A794448E3}" destId="{EEAD8906-1FED-405B-B9ED-845DED3D42F8}" srcOrd="3" destOrd="0" presId="urn:microsoft.com/office/officeart/2011/layout/HexagonRadial#4"/>
    <dgm:cxn modelId="{BBF35CB4-A11C-471B-9713-A40FF3539046}" type="presParOf" srcId="{EEAD8906-1FED-405B-B9ED-845DED3D42F8}" destId="{786CFBFF-502A-4BD2-8391-9D8CA6A5026F}" srcOrd="0" destOrd="0" presId="urn:microsoft.com/office/officeart/2011/layout/HexagonRadial#4"/>
    <dgm:cxn modelId="{267360E3-58C3-4758-AB98-B0BE6EEA45F1}" type="presParOf" srcId="{0F8E6AF6-92AF-4D92-8FCC-9D3A794448E3}" destId="{36306B5B-1755-4890-9EBE-03D509C8C0E4}" srcOrd="4" destOrd="0" presId="urn:microsoft.com/office/officeart/2011/layout/HexagonRadial#4"/>
    <dgm:cxn modelId="{A90FB805-0D47-48CB-8B2B-3D9A97984B18}" type="presParOf" srcId="{0F8E6AF6-92AF-4D92-8FCC-9D3A794448E3}" destId="{4D693024-99A9-4D1B-8632-AF38A66FFB34}" srcOrd="5" destOrd="0" presId="urn:microsoft.com/office/officeart/2011/layout/HexagonRadial#4"/>
    <dgm:cxn modelId="{97FAF1D5-1A17-4AFC-83C3-BB5B68C043A1}" type="presParOf" srcId="{4D693024-99A9-4D1B-8632-AF38A66FFB34}" destId="{0377097F-24C3-422A-A47D-20CF9EB43274}" srcOrd="0" destOrd="0" presId="urn:microsoft.com/office/officeart/2011/layout/HexagonRadial#4"/>
    <dgm:cxn modelId="{3CB84906-2FFE-47CF-9DF0-604D227E5420}" type="presParOf" srcId="{0F8E6AF6-92AF-4D92-8FCC-9D3A794448E3}" destId="{3BD0F98C-A2BC-4507-A4D3-D28442E97C08}" srcOrd="6" destOrd="0" presId="urn:microsoft.com/office/officeart/2011/layout/HexagonRadial#4"/>
    <dgm:cxn modelId="{FD98C2A7-5C91-49D2-8936-824A9C0A2228}" type="presParOf" srcId="{0F8E6AF6-92AF-4D92-8FCC-9D3A794448E3}" destId="{CA671878-7EC7-4C27-9FBD-D2A3195252CD}" srcOrd="7" destOrd="0" presId="urn:microsoft.com/office/officeart/2011/layout/HexagonRadial#4"/>
    <dgm:cxn modelId="{D73203BD-79CA-4F28-B25B-90519F9B115F}" type="presParOf" srcId="{CA671878-7EC7-4C27-9FBD-D2A3195252CD}" destId="{F2B25BD4-7E7A-4D9E-AC9B-2046B261F91E}" srcOrd="0" destOrd="0" presId="urn:microsoft.com/office/officeart/2011/layout/HexagonRadial#4"/>
    <dgm:cxn modelId="{B26A966B-1E23-48BE-BD61-28A4FFA9974D}" type="presParOf" srcId="{0F8E6AF6-92AF-4D92-8FCC-9D3A794448E3}" destId="{C5E606ED-92CF-43FC-A7F6-BFE8F15B0C96}" srcOrd="8" destOrd="0" presId="urn:microsoft.com/office/officeart/2011/layout/HexagonRadial#4"/>
    <dgm:cxn modelId="{39B4F365-DD38-411F-BD79-75F19EE75464}" type="presParOf" srcId="{0F8E6AF6-92AF-4D92-8FCC-9D3A794448E3}" destId="{CE583530-0A2A-46CF-B559-E618315F4510}" srcOrd="9" destOrd="0" presId="urn:microsoft.com/office/officeart/2011/layout/HexagonRadial#4"/>
    <dgm:cxn modelId="{2031EB12-62B2-486F-B06E-899129A0580E}" type="presParOf" srcId="{CE583530-0A2A-46CF-B559-E618315F4510}" destId="{1646039D-CF83-4C88-A583-E63E3CE42D10}" srcOrd="0" destOrd="0" presId="urn:microsoft.com/office/officeart/2011/layout/HexagonRadial#4"/>
    <dgm:cxn modelId="{D99FE5F9-2806-4C90-80CC-7F8A7248E9A0}" type="presParOf" srcId="{0F8E6AF6-92AF-4D92-8FCC-9D3A794448E3}" destId="{3AEDB439-C3EC-44B6-BB2A-B1B27A0AE430}" srcOrd="10" destOrd="0" presId="urn:microsoft.com/office/officeart/2011/layout/HexagonRadial#4"/>
    <dgm:cxn modelId="{F88C1B70-E13C-42DB-B6C9-0213905C4905}" type="presParOf" srcId="{0F8E6AF6-92AF-4D92-8FCC-9D3A794448E3}" destId="{9015CDC0-A996-4BE6-ABC5-94407C157E20}" srcOrd="11" destOrd="0" presId="urn:microsoft.com/office/officeart/2011/layout/HexagonRadial#4"/>
    <dgm:cxn modelId="{F6F5A28C-EB2E-4000-8701-10F18CC0E80C}" type="presParOf" srcId="{9015CDC0-A996-4BE6-ABC5-94407C157E20}" destId="{BCA00DB0-A156-4B05-A194-31E0ED5207E2}" srcOrd="0" destOrd="0" presId="urn:microsoft.com/office/officeart/2011/layout/HexagonRadial#4"/>
    <dgm:cxn modelId="{781E269B-C8F7-432D-8753-35B2297AA532}" type="presParOf" srcId="{0F8E6AF6-92AF-4D92-8FCC-9D3A794448E3}" destId="{0B4EF8FB-83E2-4EA3-990B-0551B5686CD2}" srcOrd="12" destOrd="0" presId="urn:microsoft.com/office/officeart/2011/layout/Hexagon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D5EF41-49F0-4F98-84EA-EC4A2E641134}"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CY"/>
        </a:p>
      </dgm:t>
    </dgm:pt>
    <dgm:pt modelId="{449FDCD9-4E41-44B5-9417-1A84F42C75D6}">
      <dgm:prSet phldrT="[Text]"/>
      <dgm:spPr/>
      <dgm:t>
        <a:bodyPr/>
        <a:lstStyle/>
        <a:p>
          <a:r>
            <a:rPr lang="el-GR" b="1" dirty="0"/>
            <a:t>ΠΛΗΡΟΦΟΡΗΣΗ</a:t>
          </a:r>
          <a:endParaRPr lang="en-CY" b="1" dirty="0"/>
        </a:p>
      </dgm:t>
    </dgm:pt>
    <dgm:pt modelId="{4157E74F-0BA9-495C-8F6A-6367A924E0A8}" type="parTrans" cxnId="{2892FD58-EC24-4E91-8544-4C02981B1E10}">
      <dgm:prSet/>
      <dgm:spPr/>
      <dgm:t>
        <a:bodyPr/>
        <a:lstStyle/>
        <a:p>
          <a:endParaRPr lang="en-CY"/>
        </a:p>
      </dgm:t>
    </dgm:pt>
    <dgm:pt modelId="{910A9302-B2E9-453E-A477-DAA1A55359F2}" type="sibTrans" cxnId="{2892FD58-EC24-4E91-8544-4C02981B1E10}">
      <dgm:prSet/>
      <dgm:spPr/>
      <dgm:t>
        <a:bodyPr/>
        <a:lstStyle/>
        <a:p>
          <a:endParaRPr lang="en-CY"/>
        </a:p>
      </dgm:t>
    </dgm:pt>
    <dgm:pt modelId="{DF2F2F40-9D7D-4653-ACAB-CC00AA03B8DE}">
      <dgm:prSet phldrT="[Text]"/>
      <dgm:spPr/>
      <dgm:t>
        <a:bodyPr/>
        <a:lstStyle/>
        <a:p>
          <a:r>
            <a:rPr lang="el-GR" b="1" dirty="0"/>
            <a:t>ΚΟΙΝΩΝΙΑ/ΚΟΣΜΟΣ ΤΩΝ ΕΠΑΓΓΕΛΜΑΤΩΝ</a:t>
          </a:r>
          <a:endParaRPr lang="en-CY" b="1" dirty="0"/>
        </a:p>
      </dgm:t>
    </dgm:pt>
    <dgm:pt modelId="{954FF7AF-B2FD-43F0-A1AD-C917347577DA}" type="parTrans" cxnId="{A2494E09-A791-422E-AD5A-01AC2A08E4C8}">
      <dgm:prSet/>
      <dgm:spPr/>
      <dgm:t>
        <a:bodyPr/>
        <a:lstStyle/>
        <a:p>
          <a:endParaRPr lang="en-CY"/>
        </a:p>
      </dgm:t>
    </dgm:pt>
    <dgm:pt modelId="{C7378382-8AF6-4F48-A362-E7D53734D0B9}" type="sibTrans" cxnId="{A2494E09-A791-422E-AD5A-01AC2A08E4C8}">
      <dgm:prSet/>
      <dgm:spPr/>
      <dgm:t>
        <a:bodyPr/>
        <a:lstStyle/>
        <a:p>
          <a:endParaRPr lang="en-CY"/>
        </a:p>
      </dgm:t>
    </dgm:pt>
    <dgm:pt modelId="{452AE43D-558C-4601-B1E9-D7F5525CFAD6}">
      <dgm:prSet phldrT="[Text]"/>
      <dgm:spPr/>
      <dgm:t>
        <a:bodyPr/>
        <a:lstStyle/>
        <a:p>
          <a:r>
            <a:rPr lang="el-GR" b="1" dirty="0"/>
            <a:t>ΕΚΠΑΙΔΕΥΤΙΚΟ ΣΥΣΤΗΜΑ/ΠΡΟΣΒΑΣΗ ΣΤΗΝ ΤΡΙΤΟΒΑΘΜΙΑ ΕΚΠΑΙΔΕΥΣΗ</a:t>
          </a:r>
          <a:endParaRPr lang="en-CY" b="1" dirty="0"/>
        </a:p>
      </dgm:t>
    </dgm:pt>
    <dgm:pt modelId="{96BF48E5-8800-4DDC-86C6-C0D989C4EBA7}" type="parTrans" cxnId="{E4A748B6-23FF-44AD-8853-9AE01303BA1C}">
      <dgm:prSet/>
      <dgm:spPr/>
      <dgm:t>
        <a:bodyPr/>
        <a:lstStyle/>
        <a:p>
          <a:endParaRPr lang="en-CY"/>
        </a:p>
      </dgm:t>
    </dgm:pt>
    <dgm:pt modelId="{93897A92-3E38-43E8-93DB-36178804848B}" type="sibTrans" cxnId="{E4A748B6-23FF-44AD-8853-9AE01303BA1C}">
      <dgm:prSet/>
      <dgm:spPr/>
      <dgm:t>
        <a:bodyPr/>
        <a:lstStyle/>
        <a:p>
          <a:endParaRPr lang="en-CY"/>
        </a:p>
      </dgm:t>
    </dgm:pt>
    <dgm:pt modelId="{E981A022-7680-4517-9DC8-CF2A118DB1BC}">
      <dgm:prSet phldrT="[Text]"/>
      <dgm:spPr/>
      <dgm:t>
        <a:bodyPr/>
        <a:lstStyle/>
        <a:p>
          <a:r>
            <a:rPr lang="el-GR" b="1" dirty="0"/>
            <a:t>ΕΡΓΑΛΕΙΑ/ΦΟΡΕΙΣ ΠΟΥ ΣΥΝΔΕΟΝΤΑΙ ΜΕ ΤΗΝ ΑΓΟΡΑ ΕΡΓΑΣΙΑΣ</a:t>
          </a:r>
        </a:p>
        <a:p>
          <a:r>
            <a:rPr lang="el-GR" b="1" dirty="0"/>
            <a:t>ΚΟΙΝΩΝΙΑ ΤΩΝ ΕΠΑΓΓΕΛΜΑΤΩΝ</a:t>
          </a:r>
        </a:p>
      </dgm:t>
    </dgm:pt>
    <dgm:pt modelId="{D6FF9A4B-368A-424C-B862-38E91BA90094}" type="parTrans" cxnId="{7CFB5786-D431-4309-BE2E-FBECD1A48DD8}">
      <dgm:prSet/>
      <dgm:spPr/>
      <dgm:t>
        <a:bodyPr/>
        <a:lstStyle/>
        <a:p>
          <a:endParaRPr lang="en-CY"/>
        </a:p>
      </dgm:t>
    </dgm:pt>
    <dgm:pt modelId="{0119C961-E54C-48A1-BB7A-87A349B7D5A3}" type="sibTrans" cxnId="{7CFB5786-D431-4309-BE2E-FBECD1A48DD8}">
      <dgm:prSet/>
      <dgm:spPr/>
      <dgm:t>
        <a:bodyPr/>
        <a:lstStyle/>
        <a:p>
          <a:endParaRPr lang="en-CY"/>
        </a:p>
      </dgm:t>
    </dgm:pt>
    <dgm:pt modelId="{22B527DD-BDB8-421B-851C-C96BD2127415}">
      <dgm:prSet phldrT="[Text]"/>
      <dgm:spPr/>
      <dgm:t>
        <a:bodyPr/>
        <a:lstStyle/>
        <a:p>
          <a:r>
            <a:rPr lang="el-GR" b="1" dirty="0"/>
            <a:t>ΔΡΑΣΕΙΣ ΤΗΣ ΥΣΕΑ ΚΑΙ ΑΛΛΩΝ ΦΟΡΕΩΝ ΓΙΑ ΕΝΗΜΕΡΩΣΗ ΓΙΑ ΤΗΝ ΑΓΟΡΑ ΕΡΓΑΣΙΑΣ</a:t>
          </a:r>
          <a:endParaRPr lang="en-CY" b="1" dirty="0"/>
        </a:p>
      </dgm:t>
    </dgm:pt>
    <dgm:pt modelId="{A5259A83-8180-4F99-AB66-F4C562A24FBD}" type="parTrans" cxnId="{336E0BE2-113A-4BC1-B3BF-0E6BD5D902E1}">
      <dgm:prSet/>
      <dgm:spPr/>
      <dgm:t>
        <a:bodyPr/>
        <a:lstStyle/>
        <a:p>
          <a:endParaRPr lang="en-CY"/>
        </a:p>
      </dgm:t>
    </dgm:pt>
    <dgm:pt modelId="{08CB28AE-91D2-4E76-94F2-DEB5A69C610C}" type="sibTrans" cxnId="{336E0BE2-113A-4BC1-B3BF-0E6BD5D902E1}">
      <dgm:prSet/>
      <dgm:spPr/>
      <dgm:t>
        <a:bodyPr/>
        <a:lstStyle/>
        <a:p>
          <a:endParaRPr lang="en-CY"/>
        </a:p>
      </dgm:t>
    </dgm:pt>
    <dgm:pt modelId="{8F77A08E-52B4-4B60-ACE8-504DA909A740}">
      <dgm:prSet phldrT="[Text]"/>
      <dgm:spPr/>
      <dgm:t>
        <a:bodyPr/>
        <a:lstStyle/>
        <a:p>
          <a:r>
            <a:rPr lang="el-GR" b="1" dirty="0"/>
            <a:t>ΕΡΓΑΣΙΑ/ΑΓΟΡΑ ΕΡΓΑΣΙΑΣ</a:t>
          </a:r>
          <a:endParaRPr lang="en-CY" b="1" dirty="0"/>
        </a:p>
      </dgm:t>
    </dgm:pt>
    <dgm:pt modelId="{5682C135-079F-4C4E-B28E-6C63F2641810}" type="parTrans" cxnId="{6C8C1297-5F4C-4DA4-A659-8E029EA61247}">
      <dgm:prSet/>
      <dgm:spPr/>
      <dgm:t>
        <a:bodyPr/>
        <a:lstStyle/>
        <a:p>
          <a:endParaRPr lang="en-CY"/>
        </a:p>
      </dgm:t>
    </dgm:pt>
    <dgm:pt modelId="{3ED2E044-AF9E-40F5-AED4-F3AD79A17340}" type="sibTrans" cxnId="{6C8C1297-5F4C-4DA4-A659-8E029EA61247}">
      <dgm:prSet/>
      <dgm:spPr/>
      <dgm:t>
        <a:bodyPr/>
        <a:lstStyle/>
        <a:p>
          <a:endParaRPr lang="en-CY"/>
        </a:p>
      </dgm:t>
    </dgm:pt>
    <dgm:pt modelId="{85C01B56-A39D-4ED5-8CC4-BF1D9EDA54E4}" type="pres">
      <dgm:prSet presAssocID="{27D5EF41-49F0-4F98-84EA-EC4A2E641134}" presName="Name0" presStyleCnt="0">
        <dgm:presLayoutVars>
          <dgm:chMax val="1"/>
          <dgm:dir/>
          <dgm:animLvl val="ctr"/>
          <dgm:resizeHandles val="exact"/>
        </dgm:presLayoutVars>
      </dgm:prSet>
      <dgm:spPr/>
    </dgm:pt>
    <dgm:pt modelId="{3B662FD4-7D65-43BA-8802-99F091E26FD2}" type="pres">
      <dgm:prSet presAssocID="{449FDCD9-4E41-44B5-9417-1A84F42C75D6}" presName="centerShape" presStyleLbl="node0" presStyleIdx="0" presStyleCnt="1"/>
      <dgm:spPr/>
    </dgm:pt>
    <dgm:pt modelId="{1520DCFF-3C26-4E7B-AD35-0367AF105364}" type="pres">
      <dgm:prSet presAssocID="{DF2F2F40-9D7D-4653-ACAB-CC00AA03B8DE}" presName="node" presStyleLbl="node1" presStyleIdx="0" presStyleCnt="5">
        <dgm:presLayoutVars>
          <dgm:bulletEnabled val="1"/>
        </dgm:presLayoutVars>
      </dgm:prSet>
      <dgm:spPr/>
    </dgm:pt>
    <dgm:pt modelId="{F5849627-09DD-4011-810D-564CED0560E4}" type="pres">
      <dgm:prSet presAssocID="{DF2F2F40-9D7D-4653-ACAB-CC00AA03B8DE}" presName="dummy" presStyleCnt="0"/>
      <dgm:spPr/>
    </dgm:pt>
    <dgm:pt modelId="{A0059CDC-089F-411C-A851-DBF59930B83D}" type="pres">
      <dgm:prSet presAssocID="{C7378382-8AF6-4F48-A362-E7D53734D0B9}" presName="sibTrans" presStyleLbl="sibTrans2D1" presStyleIdx="0" presStyleCnt="5"/>
      <dgm:spPr/>
    </dgm:pt>
    <dgm:pt modelId="{57C8DBAE-C08E-48A1-96F9-CC058098E501}" type="pres">
      <dgm:prSet presAssocID="{452AE43D-558C-4601-B1E9-D7F5525CFAD6}" presName="node" presStyleLbl="node1" presStyleIdx="1" presStyleCnt="5">
        <dgm:presLayoutVars>
          <dgm:bulletEnabled val="1"/>
        </dgm:presLayoutVars>
      </dgm:prSet>
      <dgm:spPr/>
    </dgm:pt>
    <dgm:pt modelId="{686C7117-A499-408B-8D96-89ABD72D0EF8}" type="pres">
      <dgm:prSet presAssocID="{452AE43D-558C-4601-B1E9-D7F5525CFAD6}" presName="dummy" presStyleCnt="0"/>
      <dgm:spPr/>
    </dgm:pt>
    <dgm:pt modelId="{7AF9C3C8-E7A2-4E7E-8616-DD4F4AD9B697}" type="pres">
      <dgm:prSet presAssocID="{93897A92-3E38-43E8-93DB-36178804848B}" presName="sibTrans" presStyleLbl="sibTrans2D1" presStyleIdx="1" presStyleCnt="5"/>
      <dgm:spPr/>
    </dgm:pt>
    <dgm:pt modelId="{2AB6EAAD-73AD-4DAA-BEF3-11ED1687AA9B}" type="pres">
      <dgm:prSet presAssocID="{E981A022-7680-4517-9DC8-CF2A118DB1BC}" presName="node" presStyleLbl="node1" presStyleIdx="2" presStyleCnt="5">
        <dgm:presLayoutVars>
          <dgm:bulletEnabled val="1"/>
        </dgm:presLayoutVars>
      </dgm:prSet>
      <dgm:spPr/>
    </dgm:pt>
    <dgm:pt modelId="{94518A33-9C76-4A25-9B6A-A594788594AC}" type="pres">
      <dgm:prSet presAssocID="{E981A022-7680-4517-9DC8-CF2A118DB1BC}" presName="dummy" presStyleCnt="0"/>
      <dgm:spPr/>
    </dgm:pt>
    <dgm:pt modelId="{3719CDF3-D5E9-4184-8438-472A2EB50284}" type="pres">
      <dgm:prSet presAssocID="{0119C961-E54C-48A1-BB7A-87A349B7D5A3}" presName="sibTrans" presStyleLbl="sibTrans2D1" presStyleIdx="2" presStyleCnt="5"/>
      <dgm:spPr/>
    </dgm:pt>
    <dgm:pt modelId="{2ECB3655-E386-461A-80C8-BE42BB3147C9}" type="pres">
      <dgm:prSet presAssocID="{22B527DD-BDB8-421B-851C-C96BD2127415}" presName="node" presStyleLbl="node1" presStyleIdx="3" presStyleCnt="5">
        <dgm:presLayoutVars>
          <dgm:bulletEnabled val="1"/>
        </dgm:presLayoutVars>
      </dgm:prSet>
      <dgm:spPr/>
    </dgm:pt>
    <dgm:pt modelId="{32DA1535-1013-44B0-BB87-72DE1C5E15D6}" type="pres">
      <dgm:prSet presAssocID="{22B527DD-BDB8-421B-851C-C96BD2127415}" presName="dummy" presStyleCnt="0"/>
      <dgm:spPr/>
    </dgm:pt>
    <dgm:pt modelId="{5FD71DF9-BC4B-4EF3-8B7B-C59E57DDE1A1}" type="pres">
      <dgm:prSet presAssocID="{08CB28AE-91D2-4E76-94F2-DEB5A69C610C}" presName="sibTrans" presStyleLbl="sibTrans2D1" presStyleIdx="3" presStyleCnt="5"/>
      <dgm:spPr/>
    </dgm:pt>
    <dgm:pt modelId="{895A181F-3B72-4CD7-8BA2-18DA4F454B23}" type="pres">
      <dgm:prSet presAssocID="{8F77A08E-52B4-4B60-ACE8-504DA909A740}" presName="node" presStyleLbl="node1" presStyleIdx="4" presStyleCnt="5">
        <dgm:presLayoutVars>
          <dgm:bulletEnabled val="1"/>
        </dgm:presLayoutVars>
      </dgm:prSet>
      <dgm:spPr/>
    </dgm:pt>
    <dgm:pt modelId="{9CC42E11-A06C-4B55-8B9F-8DF17D053CA4}" type="pres">
      <dgm:prSet presAssocID="{8F77A08E-52B4-4B60-ACE8-504DA909A740}" presName="dummy" presStyleCnt="0"/>
      <dgm:spPr/>
    </dgm:pt>
    <dgm:pt modelId="{601D1BBC-F6AF-4979-9BCC-CFE8300A666A}" type="pres">
      <dgm:prSet presAssocID="{3ED2E044-AF9E-40F5-AED4-F3AD79A17340}" presName="sibTrans" presStyleLbl="sibTrans2D1" presStyleIdx="4" presStyleCnt="5"/>
      <dgm:spPr/>
    </dgm:pt>
  </dgm:ptLst>
  <dgm:cxnLst>
    <dgm:cxn modelId="{A2494E09-A791-422E-AD5A-01AC2A08E4C8}" srcId="{449FDCD9-4E41-44B5-9417-1A84F42C75D6}" destId="{DF2F2F40-9D7D-4653-ACAB-CC00AA03B8DE}" srcOrd="0" destOrd="0" parTransId="{954FF7AF-B2FD-43F0-A1AD-C917347577DA}" sibTransId="{C7378382-8AF6-4F48-A362-E7D53734D0B9}"/>
    <dgm:cxn modelId="{C4CE010E-5877-4B23-B0A6-BFF87744178F}" type="presOf" srcId="{452AE43D-558C-4601-B1E9-D7F5525CFAD6}" destId="{57C8DBAE-C08E-48A1-96F9-CC058098E501}" srcOrd="0" destOrd="0" presId="urn:microsoft.com/office/officeart/2005/8/layout/radial6"/>
    <dgm:cxn modelId="{DBA1A013-1AA0-4044-99CF-299BD68095E2}" type="presOf" srcId="{08CB28AE-91D2-4E76-94F2-DEB5A69C610C}" destId="{5FD71DF9-BC4B-4EF3-8B7B-C59E57DDE1A1}" srcOrd="0" destOrd="0" presId="urn:microsoft.com/office/officeart/2005/8/layout/radial6"/>
    <dgm:cxn modelId="{49A9B820-E7AD-4C41-B6D2-1BFACE70508B}" type="presOf" srcId="{8F77A08E-52B4-4B60-ACE8-504DA909A740}" destId="{895A181F-3B72-4CD7-8BA2-18DA4F454B23}" srcOrd="0" destOrd="0" presId="urn:microsoft.com/office/officeart/2005/8/layout/radial6"/>
    <dgm:cxn modelId="{624BA237-44AC-4000-97CB-9AC1ED3811A1}" type="presOf" srcId="{3ED2E044-AF9E-40F5-AED4-F3AD79A17340}" destId="{601D1BBC-F6AF-4979-9BCC-CFE8300A666A}" srcOrd="0" destOrd="0" presId="urn:microsoft.com/office/officeart/2005/8/layout/radial6"/>
    <dgm:cxn modelId="{4847B840-7D29-47E3-A28B-8D3F33C7E280}" type="presOf" srcId="{449FDCD9-4E41-44B5-9417-1A84F42C75D6}" destId="{3B662FD4-7D65-43BA-8802-99F091E26FD2}" srcOrd="0" destOrd="0" presId="urn:microsoft.com/office/officeart/2005/8/layout/radial6"/>
    <dgm:cxn modelId="{04DA2B5B-689C-46DF-B658-7B8C1E59877B}" type="presOf" srcId="{22B527DD-BDB8-421B-851C-C96BD2127415}" destId="{2ECB3655-E386-461A-80C8-BE42BB3147C9}" srcOrd="0" destOrd="0" presId="urn:microsoft.com/office/officeart/2005/8/layout/radial6"/>
    <dgm:cxn modelId="{47C5A46B-8D5C-4D56-9229-C49156888B97}" type="presOf" srcId="{0119C961-E54C-48A1-BB7A-87A349B7D5A3}" destId="{3719CDF3-D5E9-4184-8438-472A2EB50284}" srcOrd="0" destOrd="0" presId="urn:microsoft.com/office/officeart/2005/8/layout/radial6"/>
    <dgm:cxn modelId="{8EB6AE4F-C748-49C6-827A-161A9B7FF98B}" type="presOf" srcId="{E981A022-7680-4517-9DC8-CF2A118DB1BC}" destId="{2AB6EAAD-73AD-4DAA-BEF3-11ED1687AA9B}" srcOrd="0" destOrd="0" presId="urn:microsoft.com/office/officeart/2005/8/layout/radial6"/>
    <dgm:cxn modelId="{54CCF376-925E-486D-A33A-FEF63B4F4B62}" type="presOf" srcId="{93897A92-3E38-43E8-93DB-36178804848B}" destId="{7AF9C3C8-E7A2-4E7E-8616-DD4F4AD9B697}" srcOrd="0" destOrd="0" presId="urn:microsoft.com/office/officeart/2005/8/layout/radial6"/>
    <dgm:cxn modelId="{2892FD58-EC24-4E91-8544-4C02981B1E10}" srcId="{27D5EF41-49F0-4F98-84EA-EC4A2E641134}" destId="{449FDCD9-4E41-44B5-9417-1A84F42C75D6}" srcOrd="0" destOrd="0" parTransId="{4157E74F-0BA9-495C-8F6A-6367A924E0A8}" sibTransId="{910A9302-B2E9-453E-A477-DAA1A55359F2}"/>
    <dgm:cxn modelId="{7CFB5786-D431-4309-BE2E-FBECD1A48DD8}" srcId="{449FDCD9-4E41-44B5-9417-1A84F42C75D6}" destId="{E981A022-7680-4517-9DC8-CF2A118DB1BC}" srcOrd="2" destOrd="0" parTransId="{D6FF9A4B-368A-424C-B862-38E91BA90094}" sibTransId="{0119C961-E54C-48A1-BB7A-87A349B7D5A3}"/>
    <dgm:cxn modelId="{6C8C1297-5F4C-4DA4-A659-8E029EA61247}" srcId="{449FDCD9-4E41-44B5-9417-1A84F42C75D6}" destId="{8F77A08E-52B4-4B60-ACE8-504DA909A740}" srcOrd="4" destOrd="0" parTransId="{5682C135-079F-4C4E-B28E-6C63F2641810}" sibTransId="{3ED2E044-AF9E-40F5-AED4-F3AD79A17340}"/>
    <dgm:cxn modelId="{E4A748B6-23FF-44AD-8853-9AE01303BA1C}" srcId="{449FDCD9-4E41-44B5-9417-1A84F42C75D6}" destId="{452AE43D-558C-4601-B1E9-D7F5525CFAD6}" srcOrd="1" destOrd="0" parTransId="{96BF48E5-8800-4DDC-86C6-C0D989C4EBA7}" sibTransId="{93897A92-3E38-43E8-93DB-36178804848B}"/>
    <dgm:cxn modelId="{A4B274B6-3A9A-4521-938C-D614D7516377}" type="presOf" srcId="{27D5EF41-49F0-4F98-84EA-EC4A2E641134}" destId="{85C01B56-A39D-4ED5-8CC4-BF1D9EDA54E4}" srcOrd="0" destOrd="0" presId="urn:microsoft.com/office/officeart/2005/8/layout/radial6"/>
    <dgm:cxn modelId="{0D57ACB7-87EC-4349-BF9C-887528065AFE}" type="presOf" srcId="{DF2F2F40-9D7D-4653-ACAB-CC00AA03B8DE}" destId="{1520DCFF-3C26-4E7B-AD35-0367AF105364}" srcOrd="0" destOrd="0" presId="urn:microsoft.com/office/officeart/2005/8/layout/radial6"/>
    <dgm:cxn modelId="{336E0BE2-113A-4BC1-B3BF-0E6BD5D902E1}" srcId="{449FDCD9-4E41-44B5-9417-1A84F42C75D6}" destId="{22B527DD-BDB8-421B-851C-C96BD2127415}" srcOrd="3" destOrd="0" parTransId="{A5259A83-8180-4F99-AB66-F4C562A24FBD}" sibTransId="{08CB28AE-91D2-4E76-94F2-DEB5A69C610C}"/>
    <dgm:cxn modelId="{26B370FC-5548-4E78-80FD-38B03DE42382}" type="presOf" srcId="{C7378382-8AF6-4F48-A362-E7D53734D0B9}" destId="{A0059CDC-089F-411C-A851-DBF59930B83D}" srcOrd="0" destOrd="0" presId="urn:microsoft.com/office/officeart/2005/8/layout/radial6"/>
    <dgm:cxn modelId="{5A4DC138-866E-4BD7-86E4-CFDF3A195B84}" type="presParOf" srcId="{85C01B56-A39D-4ED5-8CC4-BF1D9EDA54E4}" destId="{3B662FD4-7D65-43BA-8802-99F091E26FD2}" srcOrd="0" destOrd="0" presId="urn:microsoft.com/office/officeart/2005/8/layout/radial6"/>
    <dgm:cxn modelId="{B75EE076-6589-4F9D-8031-AE49444EDED9}" type="presParOf" srcId="{85C01B56-A39D-4ED5-8CC4-BF1D9EDA54E4}" destId="{1520DCFF-3C26-4E7B-AD35-0367AF105364}" srcOrd="1" destOrd="0" presId="urn:microsoft.com/office/officeart/2005/8/layout/radial6"/>
    <dgm:cxn modelId="{1FDA9456-9558-45E9-A74A-E0144A323CEF}" type="presParOf" srcId="{85C01B56-A39D-4ED5-8CC4-BF1D9EDA54E4}" destId="{F5849627-09DD-4011-810D-564CED0560E4}" srcOrd="2" destOrd="0" presId="urn:microsoft.com/office/officeart/2005/8/layout/radial6"/>
    <dgm:cxn modelId="{6170ACBA-C5AB-410F-BABC-E51C9577C6E8}" type="presParOf" srcId="{85C01B56-A39D-4ED5-8CC4-BF1D9EDA54E4}" destId="{A0059CDC-089F-411C-A851-DBF59930B83D}" srcOrd="3" destOrd="0" presId="urn:microsoft.com/office/officeart/2005/8/layout/radial6"/>
    <dgm:cxn modelId="{E7CA6284-BB3A-4150-A221-1E52C7668101}" type="presParOf" srcId="{85C01B56-A39D-4ED5-8CC4-BF1D9EDA54E4}" destId="{57C8DBAE-C08E-48A1-96F9-CC058098E501}" srcOrd="4" destOrd="0" presId="urn:microsoft.com/office/officeart/2005/8/layout/radial6"/>
    <dgm:cxn modelId="{D6ABFD33-F004-4007-B41C-291638C38B60}" type="presParOf" srcId="{85C01B56-A39D-4ED5-8CC4-BF1D9EDA54E4}" destId="{686C7117-A499-408B-8D96-89ABD72D0EF8}" srcOrd="5" destOrd="0" presId="urn:microsoft.com/office/officeart/2005/8/layout/radial6"/>
    <dgm:cxn modelId="{871A30C6-6CC8-4AAD-8DC6-489BF3208A32}" type="presParOf" srcId="{85C01B56-A39D-4ED5-8CC4-BF1D9EDA54E4}" destId="{7AF9C3C8-E7A2-4E7E-8616-DD4F4AD9B697}" srcOrd="6" destOrd="0" presId="urn:microsoft.com/office/officeart/2005/8/layout/radial6"/>
    <dgm:cxn modelId="{2918270D-6BD9-48E1-95B0-13A650B800AC}" type="presParOf" srcId="{85C01B56-A39D-4ED5-8CC4-BF1D9EDA54E4}" destId="{2AB6EAAD-73AD-4DAA-BEF3-11ED1687AA9B}" srcOrd="7" destOrd="0" presId="urn:microsoft.com/office/officeart/2005/8/layout/radial6"/>
    <dgm:cxn modelId="{0DD97B75-B4AD-4695-A44C-F496F70C3ECB}" type="presParOf" srcId="{85C01B56-A39D-4ED5-8CC4-BF1D9EDA54E4}" destId="{94518A33-9C76-4A25-9B6A-A594788594AC}" srcOrd="8" destOrd="0" presId="urn:microsoft.com/office/officeart/2005/8/layout/radial6"/>
    <dgm:cxn modelId="{6F8E66F7-96F9-4A92-AABA-D02E40B68099}" type="presParOf" srcId="{85C01B56-A39D-4ED5-8CC4-BF1D9EDA54E4}" destId="{3719CDF3-D5E9-4184-8438-472A2EB50284}" srcOrd="9" destOrd="0" presId="urn:microsoft.com/office/officeart/2005/8/layout/radial6"/>
    <dgm:cxn modelId="{20E77895-4792-4154-B8DC-C42262F4ACA3}" type="presParOf" srcId="{85C01B56-A39D-4ED5-8CC4-BF1D9EDA54E4}" destId="{2ECB3655-E386-461A-80C8-BE42BB3147C9}" srcOrd="10" destOrd="0" presId="urn:microsoft.com/office/officeart/2005/8/layout/radial6"/>
    <dgm:cxn modelId="{47B52EC4-AB15-4C81-8233-A1BC69BB8AD7}" type="presParOf" srcId="{85C01B56-A39D-4ED5-8CC4-BF1D9EDA54E4}" destId="{32DA1535-1013-44B0-BB87-72DE1C5E15D6}" srcOrd="11" destOrd="0" presId="urn:microsoft.com/office/officeart/2005/8/layout/radial6"/>
    <dgm:cxn modelId="{B9297E8D-F15E-48D6-941C-2BD6147288F9}" type="presParOf" srcId="{85C01B56-A39D-4ED5-8CC4-BF1D9EDA54E4}" destId="{5FD71DF9-BC4B-4EF3-8B7B-C59E57DDE1A1}" srcOrd="12" destOrd="0" presId="urn:microsoft.com/office/officeart/2005/8/layout/radial6"/>
    <dgm:cxn modelId="{8FC0889E-498C-4D11-A085-BC9964D5DDC9}" type="presParOf" srcId="{85C01B56-A39D-4ED5-8CC4-BF1D9EDA54E4}" destId="{895A181F-3B72-4CD7-8BA2-18DA4F454B23}" srcOrd="13" destOrd="0" presId="urn:microsoft.com/office/officeart/2005/8/layout/radial6"/>
    <dgm:cxn modelId="{463872DC-7F21-4BE6-9FF1-7F908A316B75}" type="presParOf" srcId="{85C01B56-A39D-4ED5-8CC4-BF1D9EDA54E4}" destId="{9CC42E11-A06C-4B55-8B9F-8DF17D053CA4}" srcOrd="14" destOrd="0" presId="urn:microsoft.com/office/officeart/2005/8/layout/radial6"/>
    <dgm:cxn modelId="{3EEE496D-8F9E-4717-B313-B9DC51D81738}" type="presParOf" srcId="{85C01B56-A39D-4ED5-8CC4-BF1D9EDA54E4}" destId="{601D1BBC-F6AF-4979-9BCC-CFE8300A666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0AA67C-5EE4-406C-B86E-40F5C95B0CE9}"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CY"/>
        </a:p>
      </dgm:t>
    </dgm:pt>
    <dgm:pt modelId="{0115C92D-7A6C-4AF3-8948-ED07A79125C4}">
      <dgm:prSet phldrT="[Text]"/>
      <dgm:spPr/>
      <dgm:t>
        <a:bodyPr/>
        <a:lstStyle/>
        <a:p>
          <a:r>
            <a:rPr lang="el-GR" b="1" dirty="0"/>
            <a:t>ΣΥΓΧΡΟΝΗ ΑΓΟΡΑ ΕΡΓΑΣΙΑΣ</a:t>
          </a:r>
          <a:endParaRPr lang="en-CY" b="1" dirty="0"/>
        </a:p>
      </dgm:t>
    </dgm:pt>
    <dgm:pt modelId="{A3162F53-2C96-467D-83EF-21141AE76289}" type="parTrans" cxnId="{13D2D1B0-5AB1-48D6-A699-329276A4BC2F}">
      <dgm:prSet/>
      <dgm:spPr/>
      <dgm:t>
        <a:bodyPr/>
        <a:lstStyle/>
        <a:p>
          <a:endParaRPr lang="en-CY"/>
        </a:p>
      </dgm:t>
    </dgm:pt>
    <dgm:pt modelId="{F8AA543C-16A3-42FD-ADC2-5546FDE2807D}" type="sibTrans" cxnId="{13D2D1B0-5AB1-48D6-A699-329276A4BC2F}">
      <dgm:prSet/>
      <dgm:spPr/>
      <dgm:t>
        <a:bodyPr/>
        <a:lstStyle/>
        <a:p>
          <a:endParaRPr lang="en-CY"/>
        </a:p>
      </dgm:t>
    </dgm:pt>
    <dgm:pt modelId="{A2883FF0-7595-4105-B76B-D08AFFD4E6E5}">
      <dgm:prSet phldrT="[Text]"/>
      <dgm:spPr/>
      <dgm:t>
        <a:bodyPr/>
        <a:lstStyle/>
        <a:p>
          <a:r>
            <a:rPr lang="el-GR" b="1" dirty="0"/>
            <a:t>ΚΥΚΛΙΚΗ ΟΙΚΟΝΟΜΙΑ</a:t>
          </a:r>
          <a:endParaRPr lang="en-CY" b="1" dirty="0"/>
        </a:p>
      </dgm:t>
    </dgm:pt>
    <dgm:pt modelId="{7D22AD44-4450-48F6-BCA3-86D90D647F5A}" type="parTrans" cxnId="{634BB11D-6696-4F69-BBCC-A7F4613CC0BA}">
      <dgm:prSet/>
      <dgm:spPr/>
      <dgm:t>
        <a:bodyPr/>
        <a:lstStyle/>
        <a:p>
          <a:endParaRPr lang="en-CY"/>
        </a:p>
      </dgm:t>
    </dgm:pt>
    <dgm:pt modelId="{C8554E87-DEEE-4C1A-A444-5EA00C0BD177}" type="sibTrans" cxnId="{634BB11D-6696-4F69-BBCC-A7F4613CC0BA}">
      <dgm:prSet/>
      <dgm:spPr/>
      <dgm:t>
        <a:bodyPr/>
        <a:lstStyle/>
        <a:p>
          <a:endParaRPr lang="en-CY"/>
        </a:p>
      </dgm:t>
    </dgm:pt>
    <dgm:pt modelId="{5972437A-F819-465B-9E35-965F61E94BBA}">
      <dgm:prSet phldrT="[Text]"/>
      <dgm:spPr/>
      <dgm:t>
        <a:bodyPr/>
        <a:lstStyle/>
        <a:p>
          <a:r>
            <a:rPr lang="el-GR" b="1" dirty="0"/>
            <a:t>4</a:t>
          </a:r>
          <a:r>
            <a:rPr lang="el-GR" b="1" baseline="30000" dirty="0"/>
            <a:t>Η</a:t>
          </a:r>
          <a:r>
            <a:rPr lang="el-GR" b="1" dirty="0"/>
            <a:t> ΒΙΟΜΗΧΑΝΙΚΗ ΕΠΑΝΑΣΤΑΣΗ</a:t>
          </a:r>
          <a:endParaRPr lang="en-CY" b="1" dirty="0"/>
        </a:p>
      </dgm:t>
    </dgm:pt>
    <dgm:pt modelId="{A7267A48-7DAD-4C59-A909-A5C714BC8845}" type="parTrans" cxnId="{971ACCEF-FD72-4E03-82A2-C2846B95D082}">
      <dgm:prSet/>
      <dgm:spPr/>
      <dgm:t>
        <a:bodyPr/>
        <a:lstStyle/>
        <a:p>
          <a:endParaRPr lang="en-CY"/>
        </a:p>
      </dgm:t>
    </dgm:pt>
    <dgm:pt modelId="{0329F5DC-87BC-4D26-AACA-3B6539DA9E58}" type="sibTrans" cxnId="{971ACCEF-FD72-4E03-82A2-C2846B95D082}">
      <dgm:prSet/>
      <dgm:spPr/>
      <dgm:t>
        <a:bodyPr/>
        <a:lstStyle/>
        <a:p>
          <a:endParaRPr lang="en-CY"/>
        </a:p>
      </dgm:t>
    </dgm:pt>
    <dgm:pt modelId="{5D4E6474-DA30-42BB-9472-19D14B571090}">
      <dgm:prSet phldrT="[Text]"/>
      <dgm:spPr/>
      <dgm:t>
        <a:bodyPr/>
        <a:lstStyle/>
        <a:p>
          <a:r>
            <a:rPr lang="el-GR" b="1" dirty="0"/>
            <a:t>ΙΣΟΤΗΤΑ ΤΩΝ ΦΥΛΩΝ/ ΠΡΟΚΑΤΑΛΗΨΕΙΣ -ΣΤΕΡΕΟΤΥΠΑ</a:t>
          </a:r>
          <a:endParaRPr lang="en-CY" b="1" dirty="0"/>
        </a:p>
      </dgm:t>
    </dgm:pt>
    <dgm:pt modelId="{BE19A5F7-B7BD-4452-91E2-6A0EB83D36DA}" type="parTrans" cxnId="{DCA06860-0F7D-4BE0-B23C-903C08BE0A19}">
      <dgm:prSet/>
      <dgm:spPr/>
      <dgm:t>
        <a:bodyPr/>
        <a:lstStyle/>
        <a:p>
          <a:endParaRPr lang="en-CY"/>
        </a:p>
      </dgm:t>
    </dgm:pt>
    <dgm:pt modelId="{1D91DBA2-819F-4CA4-8225-F08CE3926451}" type="sibTrans" cxnId="{DCA06860-0F7D-4BE0-B23C-903C08BE0A19}">
      <dgm:prSet/>
      <dgm:spPr/>
      <dgm:t>
        <a:bodyPr/>
        <a:lstStyle/>
        <a:p>
          <a:endParaRPr lang="en-CY"/>
        </a:p>
      </dgm:t>
    </dgm:pt>
    <dgm:pt modelId="{8A751A09-AEF8-4ACA-9A20-EFCFF6359EFA}">
      <dgm:prSet phldrT="[Text]"/>
      <dgm:spPr/>
      <dgm:t>
        <a:bodyPr/>
        <a:lstStyle/>
        <a:p>
          <a:r>
            <a:rPr lang="el-GR" b="1" dirty="0"/>
            <a:t>ΚΙΝΗΤΙΚΟΤΗΤΑ ΣΤΗΝ ΕΡΓΑΣΙΑ/</a:t>
          </a:r>
        </a:p>
        <a:p>
          <a:r>
            <a:rPr lang="el-GR" b="1" dirty="0"/>
            <a:t>ΔΙΑ ΒΙΟΥ ΜΑΘΗΣΗ/</a:t>
          </a:r>
        </a:p>
        <a:p>
          <a:r>
            <a:rPr lang="el-GR" b="1" dirty="0"/>
            <a:t>ΔΙΑ ΒΙΟΥ ΕΠΑΓΓΕΛΜΑΤΙΚΗ ΣΥΜΒΟΥΛΕΥΤΙΚΗ</a:t>
          </a:r>
          <a:endParaRPr lang="en-CY" b="1" dirty="0"/>
        </a:p>
      </dgm:t>
    </dgm:pt>
    <dgm:pt modelId="{3FAF2064-7ECC-4C2B-862A-4259C7754E7F}" type="parTrans" cxnId="{9DB44CB1-5C32-4040-8ED2-74B3A20676F2}">
      <dgm:prSet/>
      <dgm:spPr/>
      <dgm:t>
        <a:bodyPr/>
        <a:lstStyle/>
        <a:p>
          <a:endParaRPr lang="en-CY"/>
        </a:p>
      </dgm:t>
    </dgm:pt>
    <dgm:pt modelId="{0877191D-832B-4796-BB07-624DB3DB2CA7}" type="sibTrans" cxnId="{9DB44CB1-5C32-4040-8ED2-74B3A20676F2}">
      <dgm:prSet/>
      <dgm:spPr/>
      <dgm:t>
        <a:bodyPr/>
        <a:lstStyle/>
        <a:p>
          <a:endParaRPr lang="en-CY"/>
        </a:p>
      </dgm:t>
    </dgm:pt>
    <dgm:pt modelId="{E81A8B2E-EF56-41B2-8431-0C9D7B62AC00}">
      <dgm:prSet phldrT="[Text]"/>
      <dgm:spPr/>
      <dgm:t>
        <a:bodyPr/>
        <a:lstStyle/>
        <a:p>
          <a:r>
            <a:rPr lang="el-GR" b="1" dirty="0"/>
            <a:t>ΠΡΑΣΙΝΗ ΜΕΤΑΒΑΣΗ</a:t>
          </a:r>
          <a:endParaRPr lang="en-CY" b="1" dirty="0"/>
        </a:p>
      </dgm:t>
    </dgm:pt>
    <dgm:pt modelId="{7B7D1C51-91E0-4D83-A85C-83A8AFCFE9F8}" type="parTrans" cxnId="{A540CE70-BF1D-4F52-8DE0-B50620CC2070}">
      <dgm:prSet/>
      <dgm:spPr/>
      <dgm:t>
        <a:bodyPr/>
        <a:lstStyle/>
        <a:p>
          <a:endParaRPr lang="en-CY"/>
        </a:p>
      </dgm:t>
    </dgm:pt>
    <dgm:pt modelId="{46511602-B80F-40E7-A329-54A1189CC47E}" type="sibTrans" cxnId="{A540CE70-BF1D-4F52-8DE0-B50620CC2070}">
      <dgm:prSet/>
      <dgm:spPr/>
      <dgm:t>
        <a:bodyPr/>
        <a:lstStyle/>
        <a:p>
          <a:endParaRPr lang="en-CY"/>
        </a:p>
      </dgm:t>
    </dgm:pt>
    <dgm:pt modelId="{FE95EDB0-1001-425F-B96E-52F43EB73190}">
      <dgm:prSet phldrT="[Text]"/>
      <dgm:spPr/>
      <dgm:t>
        <a:bodyPr/>
        <a:lstStyle/>
        <a:p>
          <a:r>
            <a:rPr lang="el-GR" b="1" dirty="0"/>
            <a:t>ΨΗΦΙΑΚΗ ΜΕΤΑΒΑΣΗ</a:t>
          </a:r>
          <a:endParaRPr lang="en-CY" b="1" dirty="0"/>
        </a:p>
      </dgm:t>
    </dgm:pt>
    <dgm:pt modelId="{149D4547-E477-4ACD-89E1-282DFC6018C4}" type="parTrans" cxnId="{F706DED6-259D-4D42-9040-2692BE99CC42}">
      <dgm:prSet/>
      <dgm:spPr/>
      <dgm:t>
        <a:bodyPr/>
        <a:lstStyle/>
        <a:p>
          <a:endParaRPr lang="en-CY"/>
        </a:p>
      </dgm:t>
    </dgm:pt>
    <dgm:pt modelId="{DA1930A7-3C2A-40A4-B910-428BFF7F39F0}" type="sibTrans" cxnId="{F706DED6-259D-4D42-9040-2692BE99CC42}">
      <dgm:prSet/>
      <dgm:spPr/>
      <dgm:t>
        <a:bodyPr/>
        <a:lstStyle/>
        <a:p>
          <a:endParaRPr lang="en-CY"/>
        </a:p>
      </dgm:t>
    </dgm:pt>
    <dgm:pt modelId="{DD9982CD-CB1B-4AB5-AC72-B14EF736CB79}" type="pres">
      <dgm:prSet presAssocID="{180AA67C-5EE4-406C-B86E-40F5C95B0CE9}" presName="Name0" presStyleCnt="0">
        <dgm:presLayoutVars>
          <dgm:chMax val="1"/>
          <dgm:chPref val="1"/>
          <dgm:dir/>
          <dgm:animOne val="branch"/>
          <dgm:animLvl val="lvl"/>
        </dgm:presLayoutVars>
      </dgm:prSet>
      <dgm:spPr/>
    </dgm:pt>
    <dgm:pt modelId="{D4037EA9-E003-438E-8742-DCE8E22446D4}" type="pres">
      <dgm:prSet presAssocID="{0115C92D-7A6C-4AF3-8948-ED07A79125C4}" presName="Parent" presStyleLbl="node0" presStyleIdx="0" presStyleCnt="1">
        <dgm:presLayoutVars>
          <dgm:chMax val="6"/>
          <dgm:chPref val="6"/>
        </dgm:presLayoutVars>
      </dgm:prSet>
      <dgm:spPr/>
    </dgm:pt>
    <dgm:pt modelId="{2423ACBD-66F9-4D0C-9DC3-1F76736A4917}" type="pres">
      <dgm:prSet presAssocID="{A2883FF0-7595-4105-B76B-D08AFFD4E6E5}" presName="Accent1" presStyleCnt="0"/>
      <dgm:spPr/>
    </dgm:pt>
    <dgm:pt modelId="{8E84FE6B-2F42-45F2-867B-A48F7D259306}" type="pres">
      <dgm:prSet presAssocID="{A2883FF0-7595-4105-B76B-D08AFFD4E6E5}" presName="Accent" presStyleLbl="bgShp" presStyleIdx="0" presStyleCnt="6"/>
      <dgm:spPr/>
    </dgm:pt>
    <dgm:pt modelId="{4CE3B525-B620-4B12-9B25-1F2483F53147}" type="pres">
      <dgm:prSet presAssocID="{A2883FF0-7595-4105-B76B-D08AFFD4E6E5}" presName="Child1" presStyleLbl="node1" presStyleIdx="0" presStyleCnt="6">
        <dgm:presLayoutVars>
          <dgm:chMax val="0"/>
          <dgm:chPref val="0"/>
          <dgm:bulletEnabled val="1"/>
        </dgm:presLayoutVars>
      </dgm:prSet>
      <dgm:spPr/>
    </dgm:pt>
    <dgm:pt modelId="{D66103E7-267C-464F-AC30-2606D89B0796}" type="pres">
      <dgm:prSet presAssocID="{5972437A-F819-465B-9E35-965F61E94BBA}" presName="Accent2" presStyleCnt="0"/>
      <dgm:spPr/>
    </dgm:pt>
    <dgm:pt modelId="{4BF9822A-0ED6-4A1A-90BB-1FEA98EA4DA8}" type="pres">
      <dgm:prSet presAssocID="{5972437A-F819-465B-9E35-965F61E94BBA}" presName="Accent" presStyleLbl="bgShp" presStyleIdx="1" presStyleCnt="6"/>
      <dgm:spPr/>
    </dgm:pt>
    <dgm:pt modelId="{B2F67AA2-02D3-455D-9E76-7003B19CB537}" type="pres">
      <dgm:prSet presAssocID="{5972437A-F819-465B-9E35-965F61E94BBA}" presName="Child2" presStyleLbl="node1" presStyleIdx="1" presStyleCnt="6">
        <dgm:presLayoutVars>
          <dgm:chMax val="0"/>
          <dgm:chPref val="0"/>
          <dgm:bulletEnabled val="1"/>
        </dgm:presLayoutVars>
      </dgm:prSet>
      <dgm:spPr/>
    </dgm:pt>
    <dgm:pt modelId="{99D041ED-C53D-4EFE-8E48-127C808627ED}" type="pres">
      <dgm:prSet presAssocID="{5D4E6474-DA30-42BB-9472-19D14B571090}" presName="Accent3" presStyleCnt="0"/>
      <dgm:spPr/>
    </dgm:pt>
    <dgm:pt modelId="{9ECA1334-E836-4BA1-ACA9-5F3376718115}" type="pres">
      <dgm:prSet presAssocID="{5D4E6474-DA30-42BB-9472-19D14B571090}" presName="Accent" presStyleLbl="bgShp" presStyleIdx="2" presStyleCnt="6"/>
      <dgm:spPr/>
    </dgm:pt>
    <dgm:pt modelId="{ECBA5FDD-32F0-4B08-9652-C86A1FE8E58D}" type="pres">
      <dgm:prSet presAssocID="{5D4E6474-DA30-42BB-9472-19D14B571090}" presName="Child3" presStyleLbl="node1" presStyleIdx="2" presStyleCnt="6">
        <dgm:presLayoutVars>
          <dgm:chMax val="0"/>
          <dgm:chPref val="0"/>
          <dgm:bulletEnabled val="1"/>
        </dgm:presLayoutVars>
      </dgm:prSet>
      <dgm:spPr/>
    </dgm:pt>
    <dgm:pt modelId="{48410CCB-B0C1-4A94-A982-CF04F1F08CCA}" type="pres">
      <dgm:prSet presAssocID="{8A751A09-AEF8-4ACA-9A20-EFCFF6359EFA}" presName="Accent4" presStyleCnt="0"/>
      <dgm:spPr/>
    </dgm:pt>
    <dgm:pt modelId="{37B40720-542C-41B4-8277-CBEF870BD681}" type="pres">
      <dgm:prSet presAssocID="{8A751A09-AEF8-4ACA-9A20-EFCFF6359EFA}" presName="Accent" presStyleLbl="bgShp" presStyleIdx="3" presStyleCnt="6"/>
      <dgm:spPr/>
    </dgm:pt>
    <dgm:pt modelId="{40108360-F8EC-4357-85CA-B8B0304218E5}" type="pres">
      <dgm:prSet presAssocID="{8A751A09-AEF8-4ACA-9A20-EFCFF6359EFA}" presName="Child4" presStyleLbl="node1" presStyleIdx="3" presStyleCnt="6">
        <dgm:presLayoutVars>
          <dgm:chMax val="0"/>
          <dgm:chPref val="0"/>
          <dgm:bulletEnabled val="1"/>
        </dgm:presLayoutVars>
      </dgm:prSet>
      <dgm:spPr/>
    </dgm:pt>
    <dgm:pt modelId="{5685A1A9-9D9E-40AF-82A7-ADE0F7311E71}" type="pres">
      <dgm:prSet presAssocID="{E81A8B2E-EF56-41B2-8431-0C9D7B62AC00}" presName="Accent5" presStyleCnt="0"/>
      <dgm:spPr/>
    </dgm:pt>
    <dgm:pt modelId="{EBD0A6D3-3279-45DA-986E-4695ACDAF198}" type="pres">
      <dgm:prSet presAssocID="{E81A8B2E-EF56-41B2-8431-0C9D7B62AC00}" presName="Accent" presStyleLbl="bgShp" presStyleIdx="4" presStyleCnt="6"/>
      <dgm:spPr/>
    </dgm:pt>
    <dgm:pt modelId="{188314A1-333E-47ED-9612-CCC8BE11B449}" type="pres">
      <dgm:prSet presAssocID="{E81A8B2E-EF56-41B2-8431-0C9D7B62AC00}" presName="Child5" presStyleLbl="node1" presStyleIdx="4" presStyleCnt="6">
        <dgm:presLayoutVars>
          <dgm:chMax val="0"/>
          <dgm:chPref val="0"/>
          <dgm:bulletEnabled val="1"/>
        </dgm:presLayoutVars>
      </dgm:prSet>
      <dgm:spPr/>
    </dgm:pt>
    <dgm:pt modelId="{7EECD0D3-940B-4D9F-ABD8-113AB22E1E5A}" type="pres">
      <dgm:prSet presAssocID="{FE95EDB0-1001-425F-B96E-52F43EB73190}" presName="Accent6" presStyleCnt="0"/>
      <dgm:spPr/>
    </dgm:pt>
    <dgm:pt modelId="{2E87A469-C18D-42D7-B230-307853CFD949}" type="pres">
      <dgm:prSet presAssocID="{FE95EDB0-1001-425F-B96E-52F43EB73190}" presName="Accent" presStyleLbl="bgShp" presStyleIdx="5" presStyleCnt="6"/>
      <dgm:spPr/>
    </dgm:pt>
    <dgm:pt modelId="{A82904B2-9DED-44B6-B028-4D8DC30D8E47}" type="pres">
      <dgm:prSet presAssocID="{FE95EDB0-1001-425F-B96E-52F43EB73190}" presName="Child6" presStyleLbl="node1" presStyleIdx="5" presStyleCnt="6">
        <dgm:presLayoutVars>
          <dgm:chMax val="0"/>
          <dgm:chPref val="0"/>
          <dgm:bulletEnabled val="1"/>
        </dgm:presLayoutVars>
      </dgm:prSet>
      <dgm:spPr/>
    </dgm:pt>
  </dgm:ptLst>
  <dgm:cxnLst>
    <dgm:cxn modelId="{00BB9411-79D9-446F-84F0-C32154AEE495}" type="presOf" srcId="{5D4E6474-DA30-42BB-9472-19D14B571090}" destId="{ECBA5FDD-32F0-4B08-9652-C86A1FE8E58D}" srcOrd="0" destOrd="0" presId="urn:microsoft.com/office/officeart/2011/layout/HexagonRadial"/>
    <dgm:cxn modelId="{634BB11D-6696-4F69-BBCC-A7F4613CC0BA}" srcId="{0115C92D-7A6C-4AF3-8948-ED07A79125C4}" destId="{A2883FF0-7595-4105-B76B-D08AFFD4E6E5}" srcOrd="0" destOrd="0" parTransId="{7D22AD44-4450-48F6-BCA3-86D90D647F5A}" sibTransId="{C8554E87-DEEE-4C1A-A444-5EA00C0BD177}"/>
    <dgm:cxn modelId="{544EDC38-AEBB-4A0E-A78F-2E23C8303600}" type="presOf" srcId="{5972437A-F819-465B-9E35-965F61E94BBA}" destId="{B2F67AA2-02D3-455D-9E76-7003B19CB537}" srcOrd="0" destOrd="0" presId="urn:microsoft.com/office/officeart/2011/layout/HexagonRadial"/>
    <dgm:cxn modelId="{DCA06860-0F7D-4BE0-B23C-903C08BE0A19}" srcId="{0115C92D-7A6C-4AF3-8948-ED07A79125C4}" destId="{5D4E6474-DA30-42BB-9472-19D14B571090}" srcOrd="2" destOrd="0" parTransId="{BE19A5F7-B7BD-4452-91E2-6A0EB83D36DA}" sibTransId="{1D91DBA2-819F-4CA4-8225-F08CE3926451}"/>
    <dgm:cxn modelId="{73D7BB70-FF69-43A6-87E7-D7D0A94BC953}" type="presOf" srcId="{E81A8B2E-EF56-41B2-8431-0C9D7B62AC00}" destId="{188314A1-333E-47ED-9612-CCC8BE11B449}" srcOrd="0" destOrd="0" presId="urn:microsoft.com/office/officeart/2011/layout/HexagonRadial"/>
    <dgm:cxn modelId="{A540CE70-BF1D-4F52-8DE0-B50620CC2070}" srcId="{0115C92D-7A6C-4AF3-8948-ED07A79125C4}" destId="{E81A8B2E-EF56-41B2-8431-0C9D7B62AC00}" srcOrd="4" destOrd="0" parTransId="{7B7D1C51-91E0-4D83-A85C-83A8AFCFE9F8}" sibTransId="{46511602-B80F-40E7-A329-54A1189CC47E}"/>
    <dgm:cxn modelId="{4372FC55-B523-40A0-BE4D-B78D790065F3}" type="presOf" srcId="{A2883FF0-7595-4105-B76B-D08AFFD4E6E5}" destId="{4CE3B525-B620-4B12-9B25-1F2483F53147}" srcOrd="0" destOrd="0" presId="urn:microsoft.com/office/officeart/2011/layout/HexagonRadial"/>
    <dgm:cxn modelId="{E66AEEAD-9E36-4CE0-8411-426731286E39}" type="presOf" srcId="{FE95EDB0-1001-425F-B96E-52F43EB73190}" destId="{A82904B2-9DED-44B6-B028-4D8DC30D8E47}" srcOrd="0" destOrd="0" presId="urn:microsoft.com/office/officeart/2011/layout/HexagonRadial"/>
    <dgm:cxn modelId="{13D2D1B0-5AB1-48D6-A699-329276A4BC2F}" srcId="{180AA67C-5EE4-406C-B86E-40F5C95B0CE9}" destId="{0115C92D-7A6C-4AF3-8948-ED07A79125C4}" srcOrd="0" destOrd="0" parTransId="{A3162F53-2C96-467D-83EF-21141AE76289}" sibTransId="{F8AA543C-16A3-42FD-ADC2-5546FDE2807D}"/>
    <dgm:cxn modelId="{9DB44CB1-5C32-4040-8ED2-74B3A20676F2}" srcId="{0115C92D-7A6C-4AF3-8948-ED07A79125C4}" destId="{8A751A09-AEF8-4ACA-9A20-EFCFF6359EFA}" srcOrd="3" destOrd="0" parTransId="{3FAF2064-7ECC-4C2B-862A-4259C7754E7F}" sibTransId="{0877191D-832B-4796-BB07-624DB3DB2CA7}"/>
    <dgm:cxn modelId="{D3AB27BF-083F-47AA-A923-B83A72378493}" type="presOf" srcId="{8A751A09-AEF8-4ACA-9A20-EFCFF6359EFA}" destId="{40108360-F8EC-4357-85CA-B8B0304218E5}" srcOrd="0" destOrd="0" presId="urn:microsoft.com/office/officeart/2011/layout/HexagonRadial"/>
    <dgm:cxn modelId="{F706DED6-259D-4D42-9040-2692BE99CC42}" srcId="{0115C92D-7A6C-4AF3-8948-ED07A79125C4}" destId="{FE95EDB0-1001-425F-B96E-52F43EB73190}" srcOrd="5" destOrd="0" parTransId="{149D4547-E477-4ACD-89E1-282DFC6018C4}" sibTransId="{DA1930A7-3C2A-40A4-B910-428BFF7F39F0}"/>
    <dgm:cxn modelId="{153B0FE3-F180-4EC9-A981-261D6F838738}" type="presOf" srcId="{0115C92D-7A6C-4AF3-8948-ED07A79125C4}" destId="{D4037EA9-E003-438E-8742-DCE8E22446D4}" srcOrd="0" destOrd="0" presId="urn:microsoft.com/office/officeart/2011/layout/HexagonRadial"/>
    <dgm:cxn modelId="{971ACCEF-FD72-4E03-82A2-C2846B95D082}" srcId="{0115C92D-7A6C-4AF3-8948-ED07A79125C4}" destId="{5972437A-F819-465B-9E35-965F61E94BBA}" srcOrd="1" destOrd="0" parTransId="{A7267A48-7DAD-4C59-A909-A5C714BC8845}" sibTransId="{0329F5DC-87BC-4D26-AACA-3B6539DA9E58}"/>
    <dgm:cxn modelId="{29B8BDF9-0B18-499A-88D5-4370A0E1C0D1}" type="presOf" srcId="{180AA67C-5EE4-406C-B86E-40F5C95B0CE9}" destId="{DD9982CD-CB1B-4AB5-AC72-B14EF736CB79}" srcOrd="0" destOrd="0" presId="urn:microsoft.com/office/officeart/2011/layout/HexagonRadial"/>
    <dgm:cxn modelId="{68AF7EF4-969B-4AA6-9430-B5F6C006B886}" type="presParOf" srcId="{DD9982CD-CB1B-4AB5-AC72-B14EF736CB79}" destId="{D4037EA9-E003-438E-8742-DCE8E22446D4}" srcOrd="0" destOrd="0" presId="urn:microsoft.com/office/officeart/2011/layout/HexagonRadial"/>
    <dgm:cxn modelId="{9055A6F5-863D-4E2C-8FD9-2785AB2FF3E2}" type="presParOf" srcId="{DD9982CD-CB1B-4AB5-AC72-B14EF736CB79}" destId="{2423ACBD-66F9-4D0C-9DC3-1F76736A4917}" srcOrd="1" destOrd="0" presId="urn:microsoft.com/office/officeart/2011/layout/HexagonRadial"/>
    <dgm:cxn modelId="{5A6EFDF8-BD46-44E3-BEA5-7AF767810998}" type="presParOf" srcId="{2423ACBD-66F9-4D0C-9DC3-1F76736A4917}" destId="{8E84FE6B-2F42-45F2-867B-A48F7D259306}" srcOrd="0" destOrd="0" presId="urn:microsoft.com/office/officeart/2011/layout/HexagonRadial"/>
    <dgm:cxn modelId="{881294FB-6C93-4F8C-BD3D-FB6CE5405A47}" type="presParOf" srcId="{DD9982CD-CB1B-4AB5-AC72-B14EF736CB79}" destId="{4CE3B525-B620-4B12-9B25-1F2483F53147}" srcOrd="2" destOrd="0" presId="urn:microsoft.com/office/officeart/2011/layout/HexagonRadial"/>
    <dgm:cxn modelId="{35EA61EE-E6C4-4846-83B8-B89539C2EA01}" type="presParOf" srcId="{DD9982CD-CB1B-4AB5-AC72-B14EF736CB79}" destId="{D66103E7-267C-464F-AC30-2606D89B0796}" srcOrd="3" destOrd="0" presId="urn:microsoft.com/office/officeart/2011/layout/HexagonRadial"/>
    <dgm:cxn modelId="{720D8507-898C-4989-ACDD-3BB08C53E658}" type="presParOf" srcId="{D66103E7-267C-464F-AC30-2606D89B0796}" destId="{4BF9822A-0ED6-4A1A-90BB-1FEA98EA4DA8}" srcOrd="0" destOrd="0" presId="urn:microsoft.com/office/officeart/2011/layout/HexagonRadial"/>
    <dgm:cxn modelId="{8FEB9698-50BB-40EF-A78F-CE444AEFABC3}" type="presParOf" srcId="{DD9982CD-CB1B-4AB5-AC72-B14EF736CB79}" destId="{B2F67AA2-02D3-455D-9E76-7003B19CB537}" srcOrd="4" destOrd="0" presId="urn:microsoft.com/office/officeart/2011/layout/HexagonRadial"/>
    <dgm:cxn modelId="{520CF40F-8560-4233-8D1D-20E9AAFF1C60}" type="presParOf" srcId="{DD9982CD-CB1B-4AB5-AC72-B14EF736CB79}" destId="{99D041ED-C53D-4EFE-8E48-127C808627ED}" srcOrd="5" destOrd="0" presId="urn:microsoft.com/office/officeart/2011/layout/HexagonRadial"/>
    <dgm:cxn modelId="{CDDA28BD-B0CF-4D53-895E-4C62387A64FE}" type="presParOf" srcId="{99D041ED-C53D-4EFE-8E48-127C808627ED}" destId="{9ECA1334-E836-4BA1-ACA9-5F3376718115}" srcOrd="0" destOrd="0" presId="urn:microsoft.com/office/officeart/2011/layout/HexagonRadial"/>
    <dgm:cxn modelId="{1A23EAFB-84CD-4DFF-912F-F6D7E2878764}" type="presParOf" srcId="{DD9982CD-CB1B-4AB5-AC72-B14EF736CB79}" destId="{ECBA5FDD-32F0-4B08-9652-C86A1FE8E58D}" srcOrd="6" destOrd="0" presId="urn:microsoft.com/office/officeart/2011/layout/HexagonRadial"/>
    <dgm:cxn modelId="{7FF8FE6D-57DA-4635-ACEE-609598AEC2B8}" type="presParOf" srcId="{DD9982CD-CB1B-4AB5-AC72-B14EF736CB79}" destId="{48410CCB-B0C1-4A94-A982-CF04F1F08CCA}" srcOrd="7" destOrd="0" presId="urn:microsoft.com/office/officeart/2011/layout/HexagonRadial"/>
    <dgm:cxn modelId="{14E43DDD-01CB-4085-968E-2D932C9DEB2B}" type="presParOf" srcId="{48410CCB-B0C1-4A94-A982-CF04F1F08CCA}" destId="{37B40720-542C-41B4-8277-CBEF870BD681}" srcOrd="0" destOrd="0" presId="urn:microsoft.com/office/officeart/2011/layout/HexagonRadial"/>
    <dgm:cxn modelId="{A5052D27-4CA5-407F-AC4D-03D3C4C0F1EA}" type="presParOf" srcId="{DD9982CD-CB1B-4AB5-AC72-B14EF736CB79}" destId="{40108360-F8EC-4357-85CA-B8B0304218E5}" srcOrd="8" destOrd="0" presId="urn:microsoft.com/office/officeart/2011/layout/HexagonRadial"/>
    <dgm:cxn modelId="{41C26F15-D3B2-4B91-957E-E2F80DDE35E0}" type="presParOf" srcId="{DD9982CD-CB1B-4AB5-AC72-B14EF736CB79}" destId="{5685A1A9-9D9E-40AF-82A7-ADE0F7311E71}" srcOrd="9" destOrd="0" presId="urn:microsoft.com/office/officeart/2011/layout/HexagonRadial"/>
    <dgm:cxn modelId="{B1D7E37C-9CFC-46D3-BF2B-764A255C5564}" type="presParOf" srcId="{5685A1A9-9D9E-40AF-82A7-ADE0F7311E71}" destId="{EBD0A6D3-3279-45DA-986E-4695ACDAF198}" srcOrd="0" destOrd="0" presId="urn:microsoft.com/office/officeart/2011/layout/HexagonRadial"/>
    <dgm:cxn modelId="{1F43AFF5-D8A6-4369-AC71-088935053E96}" type="presParOf" srcId="{DD9982CD-CB1B-4AB5-AC72-B14EF736CB79}" destId="{188314A1-333E-47ED-9612-CCC8BE11B449}" srcOrd="10" destOrd="0" presId="urn:microsoft.com/office/officeart/2011/layout/HexagonRadial"/>
    <dgm:cxn modelId="{41C554D5-B24A-4841-ACC6-A0BFC5DD9028}" type="presParOf" srcId="{DD9982CD-CB1B-4AB5-AC72-B14EF736CB79}" destId="{7EECD0D3-940B-4D9F-ABD8-113AB22E1E5A}" srcOrd="11" destOrd="0" presId="urn:microsoft.com/office/officeart/2011/layout/HexagonRadial"/>
    <dgm:cxn modelId="{B1629BB8-D801-49EE-9CAD-5E181B20BB3B}" type="presParOf" srcId="{7EECD0D3-940B-4D9F-ABD8-113AB22E1E5A}" destId="{2E87A469-C18D-42D7-B230-307853CFD949}" srcOrd="0" destOrd="0" presId="urn:microsoft.com/office/officeart/2011/layout/HexagonRadial"/>
    <dgm:cxn modelId="{BD78CAF7-C58B-4B28-9D2E-2F7A1BE9A4AC}" type="presParOf" srcId="{DD9982CD-CB1B-4AB5-AC72-B14EF736CB79}" destId="{A82904B2-9DED-44B6-B028-4D8DC30D8E47}"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(3</a:t>
          </a:r>
          <a:r>
            <a:rPr lang="en-US" sz="3200" dirty="0">
              <a:latin typeface="+mn-lt"/>
              <a:cs typeface="Arial" panose="020B0604020202020204" pitchFamily="34" charset="0"/>
            </a:rPr>
            <a:t>x</a:t>
          </a:r>
          <a:r>
            <a:rPr lang="el-GR" sz="3200" dirty="0">
              <a:latin typeface="+mn-lt"/>
              <a:cs typeface="Arial" panose="020B0604020202020204" pitchFamily="34" charset="0"/>
            </a:rPr>
            <a:t>4</a:t>
          </a:r>
          <a:r>
            <a:rPr lang="en-US" sz="3200" dirty="0">
              <a:latin typeface="+mn-lt"/>
              <a:cs typeface="Arial" panose="020B0604020202020204" pitchFamily="34" charset="0"/>
            </a:rPr>
            <a:t>=</a:t>
          </a:r>
          <a:r>
            <a:rPr lang="el-GR" sz="3200" dirty="0">
              <a:latin typeface="+mn-lt"/>
              <a:cs typeface="Arial" panose="020B0604020202020204" pitchFamily="34" charset="0"/>
            </a:rPr>
            <a:t>12</a:t>
          </a:r>
          <a:r>
            <a:rPr lang="en-US" sz="3200" dirty="0">
              <a:latin typeface="+mn-lt"/>
              <a:cs typeface="Arial" panose="020B0604020202020204" pitchFamily="34" charset="0"/>
            </a:rPr>
            <a:t>)</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579F1D68-F29D-4E5C-A701-42196EF07738}">
      <dgm:prSet phldrT="[Text]" custT="1"/>
      <dgm:spPr/>
      <dgm:t>
        <a:bodyPr/>
        <a:lstStyle/>
        <a:p>
          <a:r>
            <a:rPr lang="el-GR" sz="3200" dirty="0">
              <a:latin typeface="+mn-lt"/>
              <a:cs typeface="Arial" panose="020B0604020202020204" pitchFamily="34" charset="0"/>
            </a:rPr>
            <a:t>Επιλεγόμενα Μαθήματα</a:t>
          </a:r>
          <a:r>
            <a:rPr lang="en-US" sz="3200" dirty="0">
              <a:latin typeface="+mn-lt"/>
              <a:cs typeface="Arial" panose="020B0604020202020204" pitchFamily="34" charset="0"/>
            </a:rPr>
            <a:t> </a:t>
          </a:r>
          <a:r>
            <a:rPr lang="el-GR" sz="3200" dirty="0">
              <a:latin typeface="+mn-lt"/>
              <a:cs typeface="Arial" panose="020B0604020202020204" pitchFamily="34" charset="0"/>
            </a:rPr>
            <a:t>(1</a:t>
          </a:r>
          <a:r>
            <a:rPr lang="en-US" sz="3200" dirty="0">
              <a:latin typeface="+mn-lt"/>
              <a:cs typeface="Arial" panose="020B0604020202020204" pitchFamily="34" charset="0"/>
            </a:rPr>
            <a:t>x4=</a:t>
          </a:r>
          <a:r>
            <a:rPr lang="el-GR" sz="3200" dirty="0">
              <a:latin typeface="+mn-lt"/>
              <a:cs typeface="Arial" panose="020B0604020202020204" pitchFamily="34" charset="0"/>
            </a:rPr>
            <a:t>4</a:t>
          </a:r>
          <a:r>
            <a:rPr lang="en-US" sz="3200" dirty="0">
              <a:latin typeface="+mn-lt"/>
              <a:cs typeface="Arial" panose="020B0604020202020204" pitchFamily="34" charset="0"/>
            </a:rPr>
            <a:t>)</a:t>
          </a:r>
          <a:endParaRPr lang="el-GR" sz="3200" dirty="0">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800" b="1" dirty="0">
              <a:latin typeface="+mn-lt"/>
              <a:cs typeface="Arial" panose="020B0604020202020204" pitchFamily="34" charset="0"/>
            </a:rPr>
            <a:t>Λογοτεχνία</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48403D82-16B6-42F0-B788-CB5977744975}">
      <dgm:prSet phldrT="[Text]" custT="1"/>
      <dgm:spPr/>
      <dgm:t>
        <a:bodyPr/>
        <a:lstStyle/>
        <a:p>
          <a:r>
            <a:rPr lang="el-GR" sz="2800" b="1" dirty="0">
              <a:latin typeface="+mn-lt"/>
              <a:cs typeface="Arial" panose="020B0604020202020204" pitchFamily="34" charset="0"/>
            </a:rPr>
            <a:t>Λατινικά</a:t>
          </a:r>
        </a:p>
      </dgm:t>
    </dgm:pt>
    <dgm:pt modelId="{3FD2972E-5E11-49B6-9B39-D52442FCF26E}" type="sibTrans" cxnId="{9713A38D-35F2-4A63-9610-C0ABE5823322}">
      <dgm:prSet/>
      <dgm:spPr/>
      <dgm:t>
        <a:bodyPr/>
        <a:lstStyle/>
        <a:p>
          <a:endParaRPr lang="en-US"/>
        </a:p>
      </dgm:t>
    </dgm:pt>
    <dgm:pt modelId="{E9B7AEF9-4E37-4341-9622-7D0F225BA889}" type="parTrans" cxnId="{9713A38D-35F2-4A63-9610-C0ABE5823322}">
      <dgm:prSet/>
      <dgm:spPr/>
      <dgm:t>
        <a:bodyPr/>
        <a:lstStyle/>
        <a:p>
          <a:endParaRPr lang="en-US"/>
        </a:p>
      </dgm:t>
    </dgm:pt>
    <dgm:pt modelId="{1794EE0D-8F81-4585-8BD0-0B8451C09693}">
      <dgm:prSet phldrT="[Text]" custT="1"/>
      <dgm:spPr/>
      <dgm:t>
        <a:bodyPr/>
        <a:lstStyle/>
        <a:p>
          <a:r>
            <a:rPr lang="el-GR" sz="2800" b="1" dirty="0">
              <a:latin typeface="+mn-lt"/>
              <a:cs typeface="Arial" panose="020B0604020202020204" pitchFamily="34" charset="0"/>
            </a:rPr>
            <a:t>Ιστορία </a:t>
          </a:r>
        </a:p>
      </dgm:t>
    </dgm:pt>
    <dgm:pt modelId="{110227EB-8CBF-4568-B300-817CB8C0F603}" type="sibTrans" cxnId="{84BB3961-86BC-48E6-A199-9910484E194A}">
      <dgm:prSet/>
      <dgm:spPr/>
      <dgm:t>
        <a:bodyPr/>
        <a:lstStyle/>
        <a:p>
          <a:endParaRPr lang="en-US"/>
        </a:p>
      </dgm:t>
    </dgm:pt>
    <dgm:pt modelId="{896DC1A3-818E-4C4D-B738-D5DCD6445E4F}" type="parTrans" cxnId="{84BB3961-86BC-48E6-A199-9910484E194A}">
      <dgm:prSet/>
      <dgm:spPr/>
      <dgm:t>
        <a:bodyPr/>
        <a:lstStyle/>
        <a:p>
          <a:endParaRPr lang="en-US"/>
        </a:p>
      </dgm:t>
    </dgm:pt>
    <dgm:pt modelId="{06FC2E41-536D-440A-A8AA-746EB963E305}">
      <dgm:prSet phldrT="[Text]" custT="1"/>
      <dgm:spPr/>
      <dgm:t>
        <a:bodyPr/>
        <a:lstStyle/>
        <a:p>
          <a:r>
            <a:rPr lang="el-GR" sz="2800" b="1" dirty="0">
              <a:latin typeface="+mn-lt"/>
              <a:cs typeface="Arial" panose="020B0604020202020204" pitchFamily="34" charset="0"/>
            </a:rPr>
            <a:t>Αρχαία Ελληνικά</a:t>
          </a:r>
        </a:p>
      </dgm:t>
    </dgm:pt>
    <dgm:pt modelId="{44FB2545-8E93-4F65-BC9C-D66A221120B1}" type="sibTrans" cxnId="{2CF44EE5-62A3-4D16-A3CD-A0F59E217E2D}">
      <dgm:prSet/>
      <dgm:spPr/>
      <dgm:t>
        <a:bodyPr/>
        <a:lstStyle/>
        <a:p>
          <a:endParaRPr lang="el-GR"/>
        </a:p>
      </dgm:t>
    </dgm:pt>
    <dgm:pt modelId="{F7AFBD9B-00C8-4149-B669-6C1B48DD9D65}" type="parTrans" cxnId="{2CF44EE5-62A3-4D16-A3CD-A0F59E217E2D}">
      <dgm:prSet/>
      <dgm:spPr/>
      <dgm:t>
        <a:bodyPr/>
        <a:lstStyle/>
        <a:p>
          <a:endParaRPr lang="el-GR"/>
        </a:p>
      </dgm:t>
    </dgm:pt>
    <dgm:pt modelId="{31ABA8F2-F551-43D2-92F3-5625F3818B56}">
      <dgm:prSet phldrT="[Text]" custT="1"/>
      <dgm:spPr/>
      <dgm:t>
        <a:bodyPr/>
        <a:lstStyle/>
        <a:p>
          <a:r>
            <a:rPr lang="el-GR" sz="2800" b="1" dirty="0">
              <a:latin typeface="+mn-lt"/>
              <a:cs typeface="Arial" panose="020B0604020202020204" pitchFamily="34" charset="0"/>
            </a:rPr>
            <a:t>Λογική-Φιλοσοφία</a:t>
          </a:r>
        </a:p>
      </dgm:t>
    </dgm:pt>
    <dgm:pt modelId="{180EBD2B-1D38-4767-A786-EDCC93B877CD}" type="parTrans" cxnId="{277A51CD-B41E-4ED7-819F-C69E791F8AA1}">
      <dgm:prSet/>
      <dgm:spPr/>
      <dgm:t>
        <a:bodyPr/>
        <a:lstStyle/>
        <a:p>
          <a:endParaRPr lang="en-US"/>
        </a:p>
      </dgm:t>
    </dgm:pt>
    <dgm:pt modelId="{38CFFCF3-5E1D-45F6-AE42-582D53A89FEF}" type="sibTrans" cxnId="{277A51CD-B41E-4ED7-819F-C69E791F8AA1}">
      <dgm:prSet/>
      <dgm:spPr/>
      <dgm:t>
        <a:bodyPr/>
        <a:lstStyle/>
        <a:p>
          <a:endParaRPr lang="en-US"/>
        </a:p>
      </dgm:t>
    </dgm:pt>
    <dgm:pt modelId="{C1B6C1FF-57F3-492A-9841-BCD4BF1B2923}">
      <dgm:prSet phldrT="[Text]" custT="1"/>
      <dgm:spPr/>
      <dgm:t>
        <a:bodyPr/>
        <a:lstStyle/>
        <a:p>
          <a:r>
            <a:rPr lang="el-GR" sz="2800" b="1" dirty="0">
              <a:latin typeface="+mn-lt"/>
              <a:cs typeface="Arial" panose="020B0604020202020204" pitchFamily="34" charset="0"/>
            </a:rPr>
            <a:t>Αγγλικά ή Γαλλικά ή άλλη ξένη γλώσσα</a:t>
          </a:r>
        </a:p>
      </dgm:t>
    </dgm:pt>
    <dgm:pt modelId="{59C2AE8F-5C55-4EB4-882A-C48EEBF773A1}" type="parTrans" cxnId="{004DC152-23BB-41B8-B8C3-58C6D14C6408}">
      <dgm:prSet/>
      <dgm:spPr/>
      <dgm:t>
        <a:bodyPr/>
        <a:lstStyle/>
        <a:p>
          <a:endParaRPr lang="en-US"/>
        </a:p>
      </dgm:t>
    </dgm:pt>
    <dgm:pt modelId="{5965A251-30AA-4517-BACF-9026A9DBA909}" type="sibTrans" cxnId="{004DC152-23BB-41B8-B8C3-58C6D14C6408}">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dgm:presLayoutVars>
          <dgm:bulletEnabled val="1"/>
        </dgm:presLayoutVars>
      </dgm:prSet>
      <dgm:spPr/>
    </dgm:pt>
  </dgm:ptLst>
  <dgm:cxnLst>
    <dgm:cxn modelId="{99EB451C-F2E0-49AA-B0E5-73030484042E}" type="presOf" srcId="{1794EE0D-8F81-4585-8BD0-0B8451C09693}" destId="{4ABF4550-95B7-4DC0-B502-1C6FF503B397}" srcOrd="0" destOrd="1" presId="urn:microsoft.com/office/officeart/2005/8/layout/vList5"/>
    <dgm:cxn modelId="{932FE11F-B770-4764-9421-5E8843B6CEE2}" type="presOf" srcId="{A2111EA8-C39B-4E1D-A58B-62CC820DB25B}" destId="{5DAB53F4-0F38-4A56-B19E-F76D8D0D8FA9}" srcOrd="0" destOrd="0" presId="urn:microsoft.com/office/officeart/2005/8/layout/vList5"/>
    <dgm:cxn modelId="{F28DE120-DBE4-48CF-90A6-7DA38FD57191}" type="presOf" srcId="{38E1184F-503D-44E3-BF58-8DBD15568963}" destId="{2DA32674-03A1-44D2-9784-086788D170D1}" srcOrd="0" destOrd="0" presId="urn:microsoft.com/office/officeart/2005/8/layout/vList5"/>
    <dgm:cxn modelId="{84BB3961-86BC-48E6-A199-9910484E194A}" srcId="{38E1184F-503D-44E3-BF58-8DBD15568963}" destId="{1794EE0D-8F81-4585-8BD0-0B8451C09693}" srcOrd="1" destOrd="0" parTransId="{896DC1A3-818E-4C4D-B738-D5DCD6445E4F}" sibTransId="{110227EB-8CBF-4568-B300-817CB8C0F603}"/>
    <dgm:cxn modelId="{DF89D56B-E2A9-4683-A071-D707D2DF9B48}" type="presOf" srcId="{579F1D68-F29D-4E5C-A701-42196EF07738}" destId="{94354C91-2B7D-453F-8F5B-5146C7A4F1FD}"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004DC152-23BB-41B8-B8C3-58C6D14C6408}" srcId="{579F1D68-F29D-4E5C-A701-42196EF07738}" destId="{C1B6C1FF-57F3-492A-9841-BCD4BF1B2923}" srcOrd="2" destOrd="0" parTransId="{59C2AE8F-5C55-4EB4-882A-C48EEBF773A1}" sibTransId="{5965A251-30AA-4517-BACF-9026A9DBA909}"/>
    <dgm:cxn modelId="{A5BB5274-B80C-4327-B982-149836DD72DC}" type="presOf" srcId="{06FC2E41-536D-440A-A8AA-746EB963E305}" destId="{4ABF4550-95B7-4DC0-B502-1C6FF503B397}" srcOrd="0" destOrd="0" presId="urn:microsoft.com/office/officeart/2005/8/layout/vList5"/>
    <dgm:cxn modelId="{7CD5AB89-9D4D-4067-BC00-5637C680BA6A}" type="presOf" srcId="{31ABA8F2-F551-43D2-92F3-5625F3818B56}" destId="{5DAB53F4-0F38-4A56-B19E-F76D8D0D8FA9}" srcOrd="0" destOrd="1" presId="urn:microsoft.com/office/officeart/2005/8/layout/vList5"/>
    <dgm:cxn modelId="{9713A38D-35F2-4A63-9610-C0ABE5823322}" srcId="{38E1184F-503D-44E3-BF58-8DBD15568963}" destId="{48403D82-16B6-42F0-B788-CB5977744975}" srcOrd="2" destOrd="0" parTransId="{E9B7AEF9-4E37-4341-9622-7D0F225BA889}" sibTransId="{3FD2972E-5E11-49B6-9B39-D52442FCF26E}"/>
    <dgm:cxn modelId="{39B986AF-E836-41EF-A5A6-33A358E3C72E}" type="presOf" srcId="{48403D82-16B6-42F0-B788-CB5977744975}" destId="{4ABF4550-95B7-4DC0-B502-1C6FF503B397}" srcOrd="0" destOrd="2"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CB6D0DC9-6F22-4A58-B3FD-B3CB99BEA4F9}" type="presOf" srcId="{722890A6-563C-41A5-ABCD-A531CEF7D8D0}" destId="{6E6C3B06-4E20-4931-8CF1-6C1522C0DC44}" srcOrd="0" destOrd="0" presId="urn:microsoft.com/office/officeart/2005/8/layout/vList5"/>
    <dgm:cxn modelId="{CD47EECB-4C8E-4D2E-AA4E-5C4F84BD3AFD}" type="presOf" srcId="{C1B6C1FF-57F3-492A-9841-BCD4BF1B2923}" destId="{5DAB53F4-0F38-4A56-B19E-F76D8D0D8FA9}" srcOrd="0" destOrd="2" presId="urn:microsoft.com/office/officeart/2005/8/layout/vList5"/>
    <dgm:cxn modelId="{277A51CD-B41E-4ED7-819F-C69E791F8AA1}" srcId="{579F1D68-F29D-4E5C-A701-42196EF07738}" destId="{31ABA8F2-F551-43D2-92F3-5625F3818B56}" srcOrd="1" destOrd="0" parTransId="{180EBD2B-1D38-4767-A786-EDCC93B877CD}" sibTransId="{38CFFCF3-5E1D-45F6-AE42-582D53A89FEF}"/>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269B02EF-1050-4061-B671-29DCDA3AF6DF}" type="presParOf" srcId="{6E6C3B06-4E20-4931-8CF1-6C1522C0DC44}" destId="{79703B63-DD68-4591-8015-645979EEB24A}" srcOrd="0" destOrd="0" presId="urn:microsoft.com/office/officeart/2005/8/layout/vList5"/>
    <dgm:cxn modelId="{AB8F3CCA-3909-42DA-AA24-6076E714D476}" type="presParOf" srcId="{79703B63-DD68-4591-8015-645979EEB24A}" destId="{2DA32674-03A1-44D2-9784-086788D170D1}" srcOrd="0" destOrd="0" presId="urn:microsoft.com/office/officeart/2005/8/layout/vList5"/>
    <dgm:cxn modelId="{CF19E31D-8FA0-417F-A043-C95B9A6BBFBA}" type="presParOf" srcId="{79703B63-DD68-4591-8015-645979EEB24A}" destId="{4ABF4550-95B7-4DC0-B502-1C6FF503B397}" srcOrd="1" destOrd="0" presId="urn:microsoft.com/office/officeart/2005/8/layout/vList5"/>
    <dgm:cxn modelId="{3F2E3A01-DABA-4357-8CA4-24EAB2B918FA}" type="presParOf" srcId="{6E6C3B06-4E20-4931-8CF1-6C1522C0DC44}" destId="{D0F5E840-0A57-48B9-8766-643FA05DF03D}" srcOrd="1" destOrd="0" presId="urn:microsoft.com/office/officeart/2005/8/layout/vList5"/>
    <dgm:cxn modelId="{FA0FC545-FBA9-4AF0-8B70-6B6960EFCCF1}" type="presParOf" srcId="{6E6C3B06-4E20-4931-8CF1-6C1522C0DC44}" destId="{5ACF51CB-00B1-4DE1-9CAC-DA374F4EB8A1}" srcOrd="2" destOrd="0" presId="urn:microsoft.com/office/officeart/2005/8/layout/vList5"/>
    <dgm:cxn modelId="{62CB0DB2-E120-45CA-9DCB-9D62462D1B27}" type="presParOf" srcId="{5ACF51CB-00B1-4DE1-9CAC-DA374F4EB8A1}" destId="{94354C91-2B7D-453F-8F5B-5146C7A4F1FD}" srcOrd="0" destOrd="0" presId="urn:microsoft.com/office/officeart/2005/8/layout/vList5"/>
    <dgm:cxn modelId="{274C7CE1-7A87-4C9A-8B70-8E44B6EC353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a:t>
          </a:r>
          <a:r>
            <a:rPr lang="en-US" sz="3200" dirty="0">
              <a:latin typeface="+mn-lt"/>
              <a:cs typeface="Arial" panose="020B0604020202020204" pitchFamily="34" charset="0"/>
            </a:rPr>
            <a:t>2x4=8)</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mn-lt"/>
              <a:cs typeface="Arial" panose="020B0604020202020204" pitchFamily="34" charset="0"/>
            </a:rPr>
            <a:t>Αγγλικά </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579F1D68-F29D-4E5C-A701-42196EF07738}">
      <dgm:prSet phldrT="[Text]" custT="1"/>
      <dgm:spPr/>
      <dgm:t>
        <a:bodyPr/>
        <a:lstStyle/>
        <a:p>
          <a:r>
            <a:rPr lang="el-GR" sz="3000" dirty="0">
              <a:latin typeface="+mn-lt"/>
            </a:rPr>
            <a:t>Επιλεγόμενα Μαθήματα</a:t>
          </a:r>
          <a:r>
            <a:rPr lang="en-US" sz="3000" dirty="0">
              <a:latin typeface="+mn-lt"/>
            </a:rPr>
            <a:t> </a:t>
          </a:r>
          <a:r>
            <a:rPr lang="el-GR" sz="3000" dirty="0">
              <a:latin typeface="+mn-lt"/>
            </a:rPr>
            <a:t>(</a:t>
          </a:r>
          <a:r>
            <a:rPr lang="en-US" sz="3000" dirty="0">
              <a:latin typeface="+mn-lt"/>
            </a:rPr>
            <a:t>2x4=8)</a:t>
          </a:r>
          <a:endParaRPr lang="el-GR" sz="3000" dirty="0">
            <a:latin typeface="+mn-lt"/>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800" b="1" dirty="0">
              <a:latin typeface="+mn-lt"/>
              <a:cs typeface="Arial" panose="020B0604020202020204" pitchFamily="34" charset="0"/>
            </a:rPr>
            <a:t>Λατινικά</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7164BFCB-2279-4766-AC09-A5A74312E8D8}">
      <dgm:prSet phldrT="[Text]" custT="1"/>
      <dgm:spPr/>
      <dgm:t>
        <a:bodyPr/>
        <a:lstStyle/>
        <a:p>
          <a:r>
            <a:rPr lang="el-GR" sz="2800" b="1" dirty="0">
              <a:latin typeface="+mn-lt"/>
              <a:cs typeface="Arial" panose="020B0604020202020204" pitchFamily="34" charset="0"/>
            </a:rPr>
            <a:t>Ιστορία</a:t>
          </a:r>
        </a:p>
      </dgm:t>
    </dgm:pt>
    <dgm:pt modelId="{A90DC8C8-7D0C-4B86-B92D-7EFD42B5B5EA}" type="parTrans" cxnId="{DCA8782E-AE3A-47DB-A07E-161BAE2246AE}">
      <dgm:prSet/>
      <dgm:spPr/>
      <dgm:t>
        <a:bodyPr/>
        <a:lstStyle/>
        <a:p>
          <a:endParaRPr lang="el-GR"/>
        </a:p>
      </dgm:t>
    </dgm:pt>
    <dgm:pt modelId="{A8201B63-A260-4B5F-97DC-102BAE556A58}" type="sibTrans" cxnId="{DCA8782E-AE3A-47DB-A07E-161BAE2246AE}">
      <dgm:prSet/>
      <dgm:spPr/>
      <dgm:t>
        <a:bodyPr/>
        <a:lstStyle/>
        <a:p>
          <a:endParaRPr lang="el-GR"/>
        </a:p>
      </dgm:t>
    </dgm:pt>
    <dgm:pt modelId="{322A3B29-640B-426B-9514-99F76493C867}">
      <dgm:prSet phldrT="[Text]" custT="1"/>
      <dgm:spPr/>
      <dgm:t>
        <a:bodyPr/>
        <a:lstStyle/>
        <a:p>
          <a:r>
            <a:rPr lang="el-GR" sz="2800" b="1" dirty="0">
              <a:latin typeface="+mn-lt"/>
              <a:cs typeface="Arial" panose="020B0604020202020204" pitchFamily="34" charset="0"/>
            </a:rPr>
            <a:t>Γαλλικά</a:t>
          </a:r>
        </a:p>
      </dgm:t>
    </dgm:pt>
    <dgm:pt modelId="{B7FC1108-EE85-4086-BA4E-C92C6346A10B}" type="parTrans" cxnId="{124CAEBE-6AB1-4522-B521-6181016CF3F1}">
      <dgm:prSet/>
      <dgm:spPr/>
      <dgm:t>
        <a:bodyPr/>
        <a:lstStyle/>
        <a:p>
          <a:endParaRPr lang="el-GR"/>
        </a:p>
      </dgm:t>
    </dgm:pt>
    <dgm:pt modelId="{C16F94C3-BEE4-4C63-AE33-A2BC2565CA50}" type="sibTrans" cxnId="{124CAEBE-6AB1-4522-B521-6181016CF3F1}">
      <dgm:prSet/>
      <dgm:spPr/>
      <dgm:t>
        <a:bodyPr/>
        <a:lstStyle/>
        <a:p>
          <a:endParaRPr lang="el-GR"/>
        </a:p>
      </dgm:t>
    </dgm:pt>
    <dgm:pt modelId="{70199DD2-A4C6-4581-8660-763A01FCE778}">
      <dgm:prSet phldrT="[Text]" custT="1"/>
      <dgm:spPr/>
      <dgm:t>
        <a:bodyPr/>
        <a:lstStyle/>
        <a:p>
          <a:r>
            <a:rPr lang="el-GR" sz="2800" b="1" dirty="0">
              <a:latin typeface="+mn-lt"/>
              <a:cs typeface="Arial" panose="020B0604020202020204" pitchFamily="34" charset="0"/>
            </a:rPr>
            <a:t>Αρχαία Ελληνικά</a:t>
          </a:r>
        </a:p>
      </dgm:t>
    </dgm:pt>
    <dgm:pt modelId="{F1A195A8-2D72-4E66-8A47-FC77474E671A}" type="parTrans" cxnId="{77E465A4-FD0F-4600-8F4B-5A866DA29BA5}">
      <dgm:prSet/>
      <dgm:spPr/>
      <dgm:t>
        <a:bodyPr/>
        <a:lstStyle/>
        <a:p>
          <a:endParaRPr lang="el-GR"/>
        </a:p>
      </dgm:t>
    </dgm:pt>
    <dgm:pt modelId="{E1C7902E-AE72-47EF-A89B-27B5D7269EFE}" type="sibTrans" cxnId="{77E465A4-FD0F-4600-8F4B-5A866DA29BA5}">
      <dgm:prSet/>
      <dgm:spPr/>
      <dgm:t>
        <a:bodyPr/>
        <a:lstStyle/>
        <a:p>
          <a:endParaRPr lang="el-GR"/>
        </a:p>
      </dgm:t>
    </dgm:pt>
    <dgm:pt modelId="{B91AC704-5939-477B-AFAB-EE3D0A93EDD8}">
      <dgm:prSet phldrT="[Text]" custT="1"/>
      <dgm:spPr/>
      <dgm:t>
        <a:bodyPr/>
        <a:lstStyle/>
        <a:p>
          <a:r>
            <a:rPr lang="el-GR" sz="2800" b="1" dirty="0">
              <a:latin typeface="+mn-lt"/>
              <a:cs typeface="Arial" panose="020B0604020202020204" pitchFamily="34" charset="0"/>
            </a:rPr>
            <a:t>Οικονομικά</a:t>
          </a:r>
        </a:p>
      </dgm:t>
    </dgm:pt>
    <dgm:pt modelId="{BE21F614-84CB-4346-B0C2-CE8372D2E147}" type="parTrans" cxnId="{D1C76834-B28C-4100-9417-64278168F53C}">
      <dgm:prSet/>
      <dgm:spPr/>
      <dgm:t>
        <a:bodyPr/>
        <a:lstStyle/>
        <a:p>
          <a:endParaRPr lang="el-GR"/>
        </a:p>
      </dgm:t>
    </dgm:pt>
    <dgm:pt modelId="{079F2FA0-3F68-4B66-BD8E-E97EABF97BDE}" type="sibTrans" cxnId="{D1C76834-B28C-4100-9417-64278168F53C}">
      <dgm:prSet/>
      <dgm:spPr/>
      <dgm:t>
        <a:bodyPr/>
        <a:lstStyle/>
        <a:p>
          <a:endParaRPr lang="el-GR"/>
        </a:p>
      </dgm:t>
    </dgm:pt>
    <dgm:pt modelId="{F41E7490-6FA6-4535-AE29-3374EC6B3A81}">
      <dgm:prSet phldrT="[Text]" custT="1"/>
      <dgm:spPr/>
      <dgm:t>
        <a:bodyPr/>
        <a:lstStyle/>
        <a:p>
          <a:r>
            <a:rPr lang="el-GR" sz="2800" b="1" dirty="0">
              <a:latin typeface="+mn-lt"/>
              <a:cs typeface="Arial" panose="020B0604020202020204" pitchFamily="34" charset="0"/>
            </a:rPr>
            <a:t>Άλλη ξένη γλώσσα</a:t>
          </a:r>
        </a:p>
      </dgm:t>
    </dgm:pt>
    <dgm:pt modelId="{D69A9CFF-AF9A-40D8-B0AC-C54FF5E7BD80}" type="parTrans" cxnId="{351BED5F-F1B0-4CE1-A6AB-B0A744976278}">
      <dgm:prSet/>
      <dgm:spPr/>
      <dgm:t>
        <a:bodyPr/>
        <a:lstStyle/>
        <a:p>
          <a:endParaRPr lang="en-CY"/>
        </a:p>
      </dgm:t>
    </dgm:pt>
    <dgm:pt modelId="{9E31704D-06F5-414A-9488-A461AC6792EF}" type="sibTrans" cxnId="{351BED5F-F1B0-4CE1-A6AB-B0A744976278}">
      <dgm:prSet/>
      <dgm:spPr/>
      <dgm:t>
        <a:bodyPr/>
        <a:lstStyle/>
        <a:p>
          <a:endParaRPr lang="en-CY"/>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custScaleX="99886">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Y="118009">
        <dgm:presLayoutVars>
          <dgm:bulletEnabled val="1"/>
        </dgm:presLayoutVars>
      </dgm:prSet>
      <dgm:spPr/>
    </dgm:pt>
  </dgm:ptLst>
  <dgm:cxnLst>
    <dgm:cxn modelId="{199C8C13-9235-4368-B73E-128563B44637}" type="presOf" srcId="{B91AC704-5939-477B-AFAB-EE3D0A93EDD8}" destId="{5DAB53F4-0F38-4A56-B19E-F76D8D0D8FA9}" srcOrd="0" destOrd="4" presId="urn:microsoft.com/office/officeart/2005/8/layout/vList5"/>
    <dgm:cxn modelId="{5F3C6526-BEB7-46D8-BC8A-C9F0735A8294}" type="presOf" srcId="{7164BFCB-2279-4766-AC09-A5A74312E8D8}" destId="{4ABF4550-95B7-4DC0-B502-1C6FF503B397}" srcOrd="0" destOrd="1" presId="urn:microsoft.com/office/officeart/2005/8/layout/vList5"/>
    <dgm:cxn modelId="{DCA8782E-AE3A-47DB-A07E-161BAE2246AE}" srcId="{38E1184F-503D-44E3-BF58-8DBD15568963}" destId="{7164BFCB-2279-4766-AC09-A5A74312E8D8}" srcOrd="1" destOrd="0" parTransId="{A90DC8C8-7D0C-4B86-B92D-7EFD42B5B5EA}" sibTransId="{A8201B63-A260-4B5F-97DC-102BAE556A58}"/>
    <dgm:cxn modelId="{D1C76834-B28C-4100-9417-64278168F53C}" srcId="{579F1D68-F29D-4E5C-A701-42196EF07738}" destId="{B91AC704-5939-477B-AFAB-EE3D0A93EDD8}" srcOrd="4" destOrd="0" parTransId="{BE21F614-84CB-4346-B0C2-CE8372D2E147}" sibTransId="{079F2FA0-3F68-4B66-BD8E-E97EABF97BDE}"/>
    <dgm:cxn modelId="{CC08983E-83C1-47F1-AEE5-CF2B9D64C28B}" type="presOf" srcId="{06FC2E41-536D-440A-A8AA-746EB963E305}" destId="{4ABF4550-95B7-4DC0-B502-1C6FF503B397}" srcOrd="0" destOrd="0" presId="urn:microsoft.com/office/officeart/2005/8/layout/vList5"/>
    <dgm:cxn modelId="{9C30FB5D-10EA-47CD-BCE7-DD98390B28A6}" type="presOf" srcId="{322A3B29-640B-426B-9514-99F76493C867}" destId="{5DAB53F4-0F38-4A56-B19E-F76D8D0D8FA9}" srcOrd="0" destOrd="1" presId="urn:microsoft.com/office/officeart/2005/8/layout/vList5"/>
    <dgm:cxn modelId="{351BED5F-F1B0-4CE1-A6AB-B0A744976278}" srcId="{579F1D68-F29D-4E5C-A701-42196EF07738}" destId="{F41E7490-6FA6-4535-AE29-3374EC6B3A81}" srcOrd="2" destOrd="0" parTransId="{D69A9CFF-AF9A-40D8-B0AC-C54FF5E7BD80}" sibTransId="{9E31704D-06F5-414A-9488-A461AC6792EF}"/>
    <dgm:cxn modelId="{CA3D8266-14AB-4EC6-88F3-CAA13C7A2BDA}" type="presOf" srcId="{722890A6-563C-41A5-ABCD-A531CEF7D8D0}" destId="{6E6C3B06-4E20-4931-8CF1-6C1522C0DC44}" srcOrd="0" destOrd="0" presId="urn:microsoft.com/office/officeart/2005/8/layout/vList5"/>
    <dgm:cxn modelId="{60B4F46C-3B78-449C-8186-4B22DD125437}" type="presOf" srcId="{38E1184F-503D-44E3-BF58-8DBD15568963}" destId="{2DA32674-03A1-44D2-9784-086788D170D1}"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DE55AB89-A2EF-4D45-AA21-AF613ED909B0}" type="presOf" srcId="{70199DD2-A4C6-4581-8660-763A01FCE778}" destId="{5DAB53F4-0F38-4A56-B19E-F76D8D0D8FA9}" srcOrd="0" destOrd="3" presId="urn:microsoft.com/office/officeart/2005/8/layout/vList5"/>
    <dgm:cxn modelId="{1D08708A-5760-491E-807B-2ABF42CD580B}" type="presOf" srcId="{F41E7490-6FA6-4535-AE29-3374EC6B3A81}" destId="{5DAB53F4-0F38-4A56-B19E-F76D8D0D8FA9}" srcOrd="0" destOrd="2" presId="urn:microsoft.com/office/officeart/2005/8/layout/vList5"/>
    <dgm:cxn modelId="{77E465A4-FD0F-4600-8F4B-5A866DA29BA5}" srcId="{579F1D68-F29D-4E5C-A701-42196EF07738}" destId="{70199DD2-A4C6-4581-8660-763A01FCE778}" srcOrd="3" destOrd="0" parTransId="{F1A195A8-2D72-4E66-8A47-FC77474E671A}" sibTransId="{E1C7902E-AE72-47EF-A89B-27B5D7269EFE}"/>
    <dgm:cxn modelId="{D66FA8B8-68B2-49D4-8859-83A860D22821}" srcId="{722890A6-563C-41A5-ABCD-A531CEF7D8D0}" destId="{38E1184F-503D-44E3-BF58-8DBD15568963}" srcOrd="0" destOrd="0" parTransId="{640A75CD-14C8-4100-A070-E4CC65AEA4A8}" sibTransId="{1B15466F-501D-48AE-9484-A12F287AE561}"/>
    <dgm:cxn modelId="{124CAEBE-6AB1-4522-B521-6181016CF3F1}" srcId="{579F1D68-F29D-4E5C-A701-42196EF07738}" destId="{322A3B29-640B-426B-9514-99F76493C867}" srcOrd="1" destOrd="0" parTransId="{B7FC1108-EE85-4086-BA4E-C92C6346A10B}" sibTransId="{C16F94C3-BEE4-4C63-AE33-A2BC2565CA50}"/>
    <dgm:cxn modelId="{F7E4A5D3-5778-4281-9722-DAABF1991D61}" type="presOf" srcId="{A2111EA8-C39B-4E1D-A58B-62CC820DB25B}" destId="{5DAB53F4-0F38-4A56-B19E-F76D8D0D8FA9}" srcOrd="0" destOrd="0"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5AF1C6F3-328C-420E-B928-07FF5B61B8FE}" type="presOf" srcId="{579F1D68-F29D-4E5C-A701-42196EF07738}" destId="{94354C91-2B7D-453F-8F5B-5146C7A4F1FD}" srcOrd="0" destOrd="0" presId="urn:microsoft.com/office/officeart/2005/8/layout/vList5"/>
    <dgm:cxn modelId="{242A188F-A4D0-4136-9133-A47788AC108A}" type="presParOf" srcId="{6E6C3B06-4E20-4931-8CF1-6C1522C0DC44}" destId="{79703B63-DD68-4591-8015-645979EEB24A}" srcOrd="0" destOrd="0" presId="urn:microsoft.com/office/officeart/2005/8/layout/vList5"/>
    <dgm:cxn modelId="{A038DBC7-E81A-453D-B401-D9946AC82DE9}" type="presParOf" srcId="{79703B63-DD68-4591-8015-645979EEB24A}" destId="{2DA32674-03A1-44D2-9784-086788D170D1}" srcOrd="0" destOrd="0" presId="urn:microsoft.com/office/officeart/2005/8/layout/vList5"/>
    <dgm:cxn modelId="{D90D6C4B-04FD-431E-8862-2B9317925F66}" type="presParOf" srcId="{79703B63-DD68-4591-8015-645979EEB24A}" destId="{4ABF4550-95B7-4DC0-B502-1C6FF503B397}" srcOrd="1" destOrd="0" presId="urn:microsoft.com/office/officeart/2005/8/layout/vList5"/>
    <dgm:cxn modelId="{9537DDAB-E4A3-4682-8B89-DF66E702823E}" type="presParOf" srcId="{6E6C3B06-4E20-4931-8CF1-6C1522C0DC44}" destId="{D0F5E840-0A57-48B9-8766-643FA05DF03D}" srcOrd="1" destOrd="0" presId="urn:microsoft.com/office/officeart/2005/8/layout/vList5"/>
    <dgm:cxn modelId="{845F35B6-529C-4D3B-BC76-220592C8B557}" type="presParOf" srcId="{6E6C3B06-4E20-4931-8CF1-6C1522C0DC44}" destId="{5ACF51CB-00B1-4DE1-9CAC-DA374F4EB8A1}" srcOrd="2" destOrd="0" presId="urn:microsoft.com/office/officeart/2005/8/layout/vList5"/>
    <dgm:cxn modelId="{F37D241A-06F2-4CD6-B3EC-5BFB9D7A6495}" type="presParOf" srcId="{5ACF51CB-00B1-4DE1-9CAC-DA374F4EB8A1}" destId="{94354C91-2B7D-453F-8F5B-5146C7A4F1FD}" srcOrd="0" destOrd="0" presId="urn:microsoft.com/office/officeart/2005/8/layout/vList5"/>
    <dgm:cxn modelId="{33EE8F1F-3E4C-4822-BAB4-1B96B86DB6BA}"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3" qsCatId="simple" csTypeId="urn:microsoft.com/office/officeart/2005/8/colors/accent1_2#3"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a:t>
          </a:r>
          <a:r>
            <a:rPr lang="en-US" sz="3200" dirty="0">
              <a:latin typeface="+mn-lt"/>
              <a:cs typeface="Arial" panose="020B0604020202020204" pitchFamily="34" charset="0"/>
            </a:rPr>
            <a:t>2x4=8)</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mn-lt"/>
              <a:cs typeface="Arial" panose="020B0604020202020204" pitchFamily="34" charset="0"/>
            </a:rPr>
            <a:t>Μαθηματικά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579F1D68-F29D-4E5C-A701-42196EF07738}">
      <dgm:prSet phldrT="[Text]" custT="1"/>
      <dgm:spPr/>
      <dgm:t>
        <a:bodyPr/>
        <a:lstStyle/>
        <a:p>
          <a:r>
            <a:rPr lang="el-GR" sz="3200" dirty="0">
              <a:latin typeface="+mn-lt"/>
              <a:cs typeface="Arial" panose="020B0604020202020204" pitchFamily="34" charset="0"/>
            </a:rPr>
            <a:t>Επιλεγόμενα Μαθήματα</a:t>
          </a:r>
          <a:r>
            <a:rPr lang="en-US" sz="3200" dirty="0">
              <a:latin typeface="+mn-lt"/>
              <a:cs typeface="Arial" panose="020B0604020202020204" pitchFamily="34" charset="0"/>
            </a:rPr>
            <a:t> </a:t>
          </a:r>
          <a:r>
            <a:rPr lang="el-GR" sz="3200" dirty="0">
              <a:latin typeface="+mn-lt"/>
              <a:cs typeface="Arial" panose="020B0604020202020204" pitchFamily="34" charset="0"/>
            </a:rPr>
            <a:t>(</a:t>
          </a:r>
          <a:r>
            <a:rPr lang="en-US" sz="3200" dirty="0">
              <a:latin typeface="+mn-lt"/>
              <a:cs typeface="Arial" panose="020B0604020202020204" pitchFamily="34" charset="0"/>
            </a:rPr>
            <a:t>2x4=8)</a:t>
          </a:r>
          <a:endParaRPr lang="el-GR" sz="3200" dirty="0">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mn-lt"/>
              <a:cs typeface="Arial" panose="020B0604020202020204" pitchFamily="34" charset="0"/>
            </a:rPr>
            <a:t>Χημεία</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mn-lt"/>
              <a:cs typeface="Arial" panose="020B0604020202020204" pitchFamily="34" charset="0"/>
            </a:rPr>
            <a:t>Πληροφορική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E98312FE-CED8-4D22-808D-60A3E0907D05}">
      <dgm:prSet phldrT="[Text]" custT="1"/>
      <dgm:spPr/>
      <dgm:t>
        <a:bodyPr/>
        <a:lstStyle/>
        <a:p>
          <a:r>
            <a:rPr lang="el-GR" sz="2800" b="1" dirty="0">
              <a:latin typeface="+mn-lt"/>
              <a:cs typeface="Arial" panose="020B0604020202020204" pitchFamily="34" charset="0"/>
            </a:rPr>
            <a:t>Φυσική</a:t>
          </a:r>
        </a:p>
      </dgm:t>
    </dgm:pt>
    <dgm:pt modelId="{4DF57BB8-ACB3-44A5-853C-6D89495F7B03}" type="parTrans" cxnId="{2ECA7DCB-72A1-4D28-B53E-0211477DD036}">
      <dgm:prSet/>
      <dgm:spPr/>
      <dgm:t>
        <a:bodyPr/>
        <a:lstStyle/>
        <a:p>
          <a:endParaRPr lang="en-US"/>
        </a:p>
      </dgm:t>
    </dgm:pt>
    <dgm:pt modelId="{2D6F46F7-B2DA-4E43-98FA-A2BA9E72E07F}" type="sibTrans" cxnId="{2ECA7DCB-72A1-4D28-B53E-0211477DD036}">
      <dgm:prSet/>
      <dgm:spPr/>
      <dgm:t>
        <a:bodyPr/>
        <a:lstStyle/>
        <a:p>
          <a:endParaRPr lang="en-US"/>
        </a:p>
      </dgm:t>
    </dgm:pt>
    <dgm:pt modelId="{F4741B3A-17DA-4821-B627-1F10C461F830}">
      <dgm:prSet phldrT="[Text]" custT="1"/>
      <dgm:spPr/>
      <dgm:t>
        <a:bodyPr/>
        <a:lstStyle/>
        <a:p>
          <a:r>
            <a:rPr lang="el-GR" sz="2400" b="1" dirty="0">
              <a:latin typeface="+mn-lt"/>
              <a:cs typeface="Arial" panose="020B0604020202020204" pitchFamily="34" charset="0"/>
            </a:rPr>
            <a:t>Βιολογία</a:t>
          </a:r>
        </a:p>
      </dgm:t>
    </dgm:pt>
    <dgm:pt modelId="{71565403-1244-4941-97BF-9CE68643EC1A}" type="parTrans" cxnId="{75082379-817F-41EB-81B2-32B120C5A74C}">
      <dgm:prSet/>
      <dgm:spPr/>
      <dgm:t>
        <a:bodyPr/>
        <a:lstStyle/>
        <a:p>
          <a:endParaRPr lang="en-US"/>
        </a:p>
      </dgm:t>
    </dgm:pt>
    <dgm:pt modelId="{268883FE-FD98-4AEA-9FAF-B335FD6BEEAE}" type="sibTrans" cxnId="{75082379-817F-41EB-81B2-32B120C5A74C}">
      <dgm:prSet/>
      <dgm:spPr/>
      <dgm:t>
        <a:bodyPr/>
        <a:lstStyle/>
        <a:p>
          <a:endParaRPr lang="en-US"/>
        </a:p>
      </dgm:t>
    </dgm:pt>
    <dgm:pt modelId="{05AA817E-C574-4028-9838-57E69B9523E8}">
      <dgm:prSet phldrT="[Text]" custT="1"/>
      <dgm:spPr/>
      <dgm:t>
        <a:bodyPr/>
        <a:lstStyle/>
        <a:p>
          <a:r>
            <a:rPr lang="el-GR" sz="2400" b="1" dirty="0">
              <a:latin typeface="+mn-lt"/>
              <a:cs typeface="Arial" panose="020B0604020202020204" pitchFamily="34" charset="0"/>
            </a:rPr>
            <a:t>Αγγλικά ή Γαλλικά ή άλλη ξένη γλώσσα </a:t>
          </a:r>
        </a:p>
      </dgm:t>
    </dgm:pt>
    <dgm:pt modelId="{99DD6B83-BD17-4CAD-944F-7D0342E07007}" type="parTrans" cxnId="{E5EA9B1B-7005-46D3-916E-856C08786876}">
      <dgm:prSet/>
      <dgm:spPr/>
      <dgm:t>
        <a:bodyPr/>
        <a:lstStyle/>
        <a:p>
          <a:endParaRPr lang="en-US"/>
        </a:p>
      </dgm:t>
    </dgm:pt>
    <dgm:pt modelId="{2D7C2320-BEC0-4DEC-9BC3-C0955810FD41}" type="sibTrans" cxnId="{E5EA9B1B-7005-46D3-916E-856C08786876}">
      <dgm:prSet/>
      <dgm:spPr/>
      <dgm:t>
        <a:bodyPr/>
        <a:lstStyle/>
        <a:p>
          <a:endParaRPr lang="en-US"/>
        </a:p>
      </dgm:t>
    </dgm:pt>
    <dgm:pt modelId="{73B43F43-1AEC-4F4D-BDDD-D9BC5A27C2A7}">
      <dgm:prSet phldrT="[Text]" custT="1"/>
      <dgm:spPr/>
      <dgm:t>
        <a:bodyPr/>
        <a:lstStyle/>
        <a:p>
          <a:r>
            <a:rPr lang="el-GR" sz="2400" b="1" dirty="0">
              <a:latin typeface="+mn-lt"/>
              <a:cs typeface="Arial" panose="020B0604020202020204" pitchFamily="34" charset="0"/>
            </a:rPr>
            <a:t>Δίκτυα </a:t>
          </a:r>
        </a:p>
      </dgm:t>
    </dgm:pt>
    <dgm:pt modelId="{A9056167-B341-48ED-A652-D137D3501734}" type="parTrans" cxnId="{EE8C3738-1623-4B87-90AD-26023B99E843}">
      <dgm:prSet/>
      <dgm:spPr/>
      <dgm:t>
        <a:bodyPr/>
        <a:lstStyle/>
        <a:p>
          <a:endParaRPr lang="en-US"/>
        </a:p>
      </dgm:t>
    </dgm:pt>
    <dgm:pt modelId="{E46AC52F-24D4-40C6-9C0A-7FFDD231856D}" type="sibTrans" cxnId="{EE8C3738-1623-4B87-90AD-26023B99E843}">
      <dgm:prSet/>
      <dgm:spPr/>
      <dgm:t>
        <a:bodyPr/>
        <a:lstStyle/>
        <a:p>
          <a:endParaRPr lang="en-US"/>
        </a:p>
      </dgm:t>
    </dgm:pt>
    <dgm:pt modelId="{C5752C96-7313-4F22-AC7E-D3FDA6242752}">
      <dgm:prSet phldrT="[Text]" custT="1"/>
      <dgm:spPr/>
      <dgm:t>
        <a:bodyPr/>
        <a:lstStyle/>
        <a:p>
          <a:r>
            <a:rPr lang="el-GR" sz="2400" b="1" dirty="0">
              <a:latin typeface="+mn-lt"/>
              <a:cs typeface="Arial" panose="020B0604020202020204" pitchFamily="34" charset="0"/>
            </a:rPr>
            <a:t>Σχεδιασμός και Τεχνολογία</a:t>
          </a:r>
        </a:p>
      </dgm:t>
    </dgm:pt>
    <dgm:pt modelId="{D3FA26CF-7875-423A-9507-4A497D2DA8B5}" type="parTrans" cxnId="{C17C2406-057B-4007-9070-8E51F2FE342E}">
      <dgm:prSet/>
      <dgm:spPr/>
      <dgm:t>
        <a:bodyPr/>
        <a:lstStyle/>
        <a:p>
          <a:endParaRPr lang="en-US"/>
        </a:p>
      </dgm:t>
    </dgm:pt>
    <dgm:pt modelId="{1523E32E-830C-441B-A412-1E0344236E50}" type="sibTrans" cxnId="{C17C2406-057B-4007-9070-8E51F2FE342E}">
      <dgm:prSet/>
      <dgm:spPr/>
      <dgm:t>
        <a:bodyPr/>
        <a:lstStyle/>
        <a:p>
          <a:endParaRPr lang="en-US"/>
        </a:p>
      </dgm:t>
    </dgm:pt>
    <dgm:pt modelId="{B7E74674-2AD3-4FB6-830E-981643523590}">
      <dgm:prSet phldrT="[Text]" custT="1"/>
      <dgm:spPr/>
      <dgm:t>
        <a:bodyPr/>
        <a:lstStyle/>
        <a:p>
          <a:r>
            <a:rPr lang="el-GR" sz="2400" b="1" dirty="0">
              <a:latin typeface="+mn-lt"/>
              <a:cs typeface="Arial" panose="020B0604020202020204" pitchFamily="34" charset="0"/>
            </a:rPr>
            <a:t>Ελεύθερο - Προοπτικό Σχέδιο</a:t>
          </a:r>
        </a:p>
      </dgm:t>
    </dgm:pt>
    <dgm:pt modelId="{B179EB2E-4432-45F4-A4F5-0796B52BC328}" type="parTrans" cxnId="{7BA49C72-284D-4B16-8312-0CADA35CF4B5}">
      <dgm:prSet/>
      <dgm:spPr/>
      <dgm:t>
        <a:bodyPr/>
        <a:lstStyle/>
        <a:p>
          <a:endParaRPr lang="en-US"/>
        </a:p>
      </dgm:t>
    </dgm:pt>
    <dgm:pt modelId="{EF017BBE-FF7F-4A6F-88B4-0EFEFBCF6A10}" type="sibTrans" cxnId="{7BA49C72-284D-4B16-8312-0CADA35CF4B5}">
      <dgm:prSet/>
      <dgm:spPr/>
      <dgm:t>
        <a:bodyPr/>
        <a:lstStyle/>
        <a:p>
          <a:endParaRPr lang="en-US"/>
        </a:p>
      </dgm:t>
    </dgm:pt>
    <dgm:pt modelId="{DDD74D84-1AB2-42D7-B07C-A81BF2FE8FAD}">
      <dgm:prSet phldrT="[Text]" custT="1"/>
      <dgm:spPr/>
      <dgm:t>
        <a:bodyPr/>
        <a:lstStyle/>
        <a:p>
          <a:r>
            <a:rPr lang="el-GR" sz="2400" b="1" dirty="0">
              <a:latin typeface="+mn-lt"/>
              <a:cs typeface="Arial" panose="020B0604020202020204" pitchFamily="34" charset="0"/>
            </a:rPr>
            <a:t>Αρχιτεκτονικό - Τεχνικό Σχέδιο</a:t>
          </a:r>
        </a:p>
      </dgm:t>
    </dgm:pt>
    <dgm:pt modelId="{20951D6F-3391-43F8-90DA-708A5E8FF8FF}" type="parTrans" cxnId="{B0EF4AE3-63E8-4301-AC93-E25F4A3B6529}">
      <dgm:prSet/>
      <dgm:spPr/>
      <dgm:t>
        <a:bodyPr/>
        <a:lstStyle/>
        <a:p>
          <a:endParaRPr lang="en-US"/>
        </a:p>
      </dgm:t>
    </dgm:pt>
    <dgm:pt modelId="{3690D69A-0632-430B-A4E2-3DE1741C0835}" type="sibTrans" cxnId="{B0EF4AE3-63E8-4301-AC93-E25F4A3B6529}">
      <dgm:prSet/>
      <dgm:spPr/>
      <dgm:t>
        <a:bodyPr/>
        <a:lstStyle/>
        <a:p>
          <a:endParaRPr lang="en-US"/>
        </a:p>
      </dgm:t>
    </dgm:pt>
    <dgm:pt modelId="{0803BB6F-B3DC-4100-A626-F004FA931367}">
      <dgm:prSet phldrT="[Text]" custT="1"/>
      <dgm:spPr/>
      <dgm:t>
        <a:bodyPr/>
        <a:lstStyle/>
        <a:p>
          <a:r>
            <a:rPr lang="el-GR" sz="2400" b="1" dirty="0">
              <a:latin typeface="+mn-lt"/>
              <a:cs typeface="Arial" panose="020B0604020202020204" pitchFamily="34" charset="0"/>
            </a:rPr>
            <a:t>Γραφικές Τέχνες</a:t>
          </a:r>
        </a:p>
      </dgm:t>
    </dgm:pt>
    <dgm:pt modelId="{BBD01422-0E4B-4AFD-BF6F-BB56FF13E6B5}" type="parTrans" cxnId="{52C7CCFD-4D0F-4E4E-A073-B41A3A671F96}">
      <dgm:prSet/>
      <dgm:spPr/>
      <dgm:t>
        <a:bodyPr/>
        <a:lstStyle/>
        <a:p>
          <a:endParaRPr lang="en-US"/>
        </a:p>
      </dgm:t>
    </dgm:pt>
    <dgm:pt modelId="{6CA40D93-C1D5-440B-A710-559E271D76C3}" type="sibTrans" cxnId="{52C7CCFD-4D0F-4E4E-A073-B41A3A671F96}">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LinFactNeighborX="-1513" custLinFactNeighborY="-8148">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X="109196" custScaleY="240227">
        <dgm:presLayoutVars>
          <dgm:bulletEnabled val="1"/>
        </dgm:presLayoutVars>
      </dgm:prSet>
      <dgm:spPr/>
    </dgm:pt>
  </dgm:ptLst>
  <dgm:cxnLst>
    <dgm:cxn modelId="{C17C2406-057B-4007-9070-8E51F2FE342E}" srcId="{579F1D68-F29D-4E5C-A701-42196EF07738}" destId="{C5752C96-7313-4F22-AC7E-D3FDA6242752}" srcOrd="5" destOrd="0" parTransId="{D3FA26CF-7875-423A-9507-4A497D2DA8B5}" sibTransId="{1523E32E-830C-441B-A412-1E0344236E50}"/>
    <dgm:cxn modelId="{18D80D0E-BBC3-42B6-8717-2148ACE0BA3B}" type="presOf" srcId="{B7E74674-2AD3-4FB6-830E-981643523590}" destId="{5DAB53F4-0F38-4A56-B19E-F76D8D0D8FA9}" srcOrd="0" destOrd="6" presId="urn:microsoft.com/office/officeart/2005/8/layout/vList5"/>
    <dgm:cxn modelId="{E5EA9B1B-7005-46D3-916E-856C08786876}" srcId="{579F1D68-F29D-4E5C-A701-42196EF07738}" destId="{05AA817E-C574-4028-9838-57E69B9523E8}" srcOrd="2" destOrd="0" parTransId="{99DD6B83-BD17-4CAD-944F-7D0342E07007}" sibTransId="{2D7C2320-BEC0-4DEC-9BC3-C0955810FD41}"/>
    <dgm:cxn modelId="{650B0926-4B6B-4295-A362-A51E16CB166D}" type="presOf" srcId="{F4741B3A-17DA-4821-B627-1F10C461F830}" destId="{5DAB53F4-0F38-4A56-B19E-F76D8D0D8FA9}" srcOrd="0" destOrd="1" presId="urn:microsoft.com/office/officeart/2005/8/layout/vList5"/>
    <dgm:cxn modelId="{AD7E9329-E752-4053-A83F-1E4CADFF8EE0}" type="presOf" srcId="{38E1184F-503D-44E3-BF58-8DBD15568963}" destId="{2DA32674-03A1-44D2-9784-086788D170D1}" srcOrd="0" destOrd="0" presId="urn:microsoft.com/office/officeart/2005/8/layout/vList5"/>
    <dgm:cxn modelId="{EE8C3738-1623-4B87-90AD-26023B99E843}" srcId="{579F1D68-F29D-4E5C-A701-42196EF07738}" destId="{73B43F43-1AEC-4F4D-BDDD-D9BC5A27C2A7}" srcOrd="3" destOrd="0" parTransId="{A9056167-B341-48ED-A652-D137D3501734}" sibTransId="{E46AC52F-24D4-40C6-9C0A-7FFDD231856D}"/>
    <dgm:cxn modelId="{F840BB3E-46D0-4194-8254-79530F64196F}" type="presOf" srcId="{63D169C7-2250-418B-B8D4-03356B4EFC95}" destId="{5DAB53F4-0F38-4A56-B19E-F76D8D0D8FA9}" srcOrd="0" destOrd="4"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2A4FFC51-E2BB-46D1-9434-A93972EA2289}" type="presOf" srcId="{A2111EA8-C39B-4E1D-A58B-62CC820DB25B}" destId="{5DAB53F4-0F38-4A56-B19E-F76D8D0D8FA9}" srcOrd="0" destOrd="0" presId="urn:microsoft.com/office/officeart/2005/8/layout/vList5"/>
    <dgm:cxn modelId="{7BA49C72-284D-4B16-8312-0CADA35CF4B5}" srcId="{579F1D68-F29D-4E5C-A701-42196EF07738}" destId="{B7E74674-2AD3-4FB6-830E-981643523590}" srcOrd="6" destOrd="0" parTransId="{B179EB2E-4432-45F4-A4F5-0796B52BC328}" sibTransId="{EF017BBE-FF7F-4A6F-88B4-0EFEFBCF6A10}"/>
    <dgm:cxn modelId="{0DE9AF52-B3B2-4B70-865B-A5DEF3DAA10F}" type="presOf" srcId="{06FC2E41-536D-440A-A8AA-746EB963E305}" destId="{4ABF4550-95B7-4DC0-B502-1C6FF503B397}" srcOrd="0" destOrd="0" presId="urn:microsoft.com/office/officeart/2005/8/layout/vList5"/>
    <dgm:cxn modelId="{75082379-817F-41EB-81B2-32B120C5A74C}" srcId="{579F1D68-F29D-4E5C-A701-42196EF07738}" destId="{F4741B3A-17DA-4821-B627-1F10C461F830}" srcOrd="1" destOrd="0" parTransId="{71565403-1244-4941-97BF-9CE68643EC1A}" sibTransId="{268883FE-FD98-4AEA-9FAF-B335FD6BEEAE}"/>
    <dgm:cxn modelId="{E5C95C8C-A5A4-4D41-AF2C-70AD80807DCA}" type="presOf" srcId="{DDD74D84-1AB2-42D7-B07C-A81BF2FE8FAD}" destId="{5DAB53F4-0F38-4A56-B19E-F76D8D0D8FA9}" srcOrd="0" destOrd="7" presId="urn:microsoft.com/office/officeart/2005/8/layout/vList5"/>
    <dgm:cxn modelId="{BFEA439F-E33B-4794-A8B6-4A5CB386488A}" type="presOf" srcId="{E98312FE-CED8-4D22-808D-60A3E0907D05}" destId="{4ABF4550-95B7-4DC0-B502-1C6FF503B397}" srcOrd="0" destOrd="1" presId="urn:microsoft.com/office/officeart/2005/8/layout/vList5"/>
    <dgm:cxn modelId="{33868E9F-48BE-492B-ADB8-9405C929E3A5}" type="presOf" srcId="{C5752C96-7313-4F22-AC7E-D3FDA6242752}" destId="{5DAB53F4-0F38-4A56-B19E-F76D8D0D8FA9}" srcOrd="0" destOrd="5" presId="urn:microsoft.com/office/officeart/2005/8/layout/vList5"/>
    <dgm:cxn modelId="{84C0ABA6-B814-463D-9640-92E44F784C6C}" type="presOf" srcId="{579F1D68-F29D-4E5C-A701-42196EF07738}" destId="{94354C91-2B7D-453F-8F5B-5146C7A4F1FD}" srcOrd="0" destOrd="0" presId="urn:microsoft.com/office/officeart/2005/8/layout/vList5"/>
    <dgm:cxn modelId="{92145CAC-323B-43BC-A496-8C88C21BFCA7}" type="presOf" srcId="{73B43F43-1AEC-4F4D-BDDD-D9BC5A27C2A7}" destId="{5DAB53F4-0F38-4A56-B19E-F76D8D0D8FA9}" srcOrd="0" destOrd="3"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5CD978C0-F619-4019-B245-48BC2E46CCC8}" type="presOf" srcId="{0803BB6F-B3DC-4100-A626-F004FA931367}" destId="{5DAB53F4-0F38-4A56-B19E-F76D8D0D8FA9}" srcOrd="0" destOrd="8" presId="urn:microsoft.com/office/officeart/2005/8/layout/vList5"/>
    <dgm:cxn modelId="{4A271FC9-4C99-4E94-B4AA-688E5E1EA7EE}" type="presOf" srcId="{05AA817E-C574-4028-9838-57E69B9523E8}" destId="{5DAB53F4-0F38-4A56-B19E-F76D8D0D8FA9}" srcOrd="0" destOrd="2" presId="urn:microsoft.com/office/officeart/2005/8/layout/vList5"/>
    <dgm:cxn modelId="{2ECA7DCB-72A1-4D28-B53E-0211477DD036}" srcId="{38E1184F-503D-44E3-BF58-8DBD15568963}" destId="{E98312FE-CED8-4D22-808D-60A3E0907D05}" srcOrd="1" destOrd="0" parTransId="{4DF57BB8-ACB3-44A5-853C-6D89495F7B03}" sibTransId="{2D6F46F7-B2DA-4E43-98FA-A2BA9E72E07F}"/>
    <dgm:cxn modelId="{B0EF4AE3-63E8-4301-AC93-E25F4A3B6529}" srcId="{579F1D68-F29D-4E5C-A701-42196EF07738}" destId="{DDD74D84-1AB2-42D7-B07C-A81BF2FE8FAD}" srcOrd="7" destOrd="0" parTransId="{20951D6F-3391-43F8-90DA-708A5E8FF8FF}" sibTransId="{3690D69A-0632-430B-A4E2-3DE1741C0835}"/>
    <dgm:cxn modelId="{889FB3E4-8E48-4495-8234-D07C1E471EF3}" srcId="{579F1D68-F29D-4E5C-A701-42196EF07738}" destId="{63D169C7-2250-418B-B8D4-03356B4EFC95}" srcOrd="4" destOrd="0" parTransId="{21B226F7-0747-4B95-B815-1CAFCC535360}" sibTransId="{5C2D610D-94A4-4C55-9096-8547BC7951B0}"/>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4EE1A1F6-921D-4C61-A458-4BBFB51EA2E8}" type="presOf" srcId="{722890A6-563C-41A5-ABCD-A531CEF7D8D0}" destId="{6E6C3B06-4E20-4931-8CF1-6C1522C0DC44}" srcOrd="0" destOrd="0" presId="urn:microsoft.com/office/officeart/2005/8/layout/vList5"/>
    <dgm:cxn modelId="{52C7CCFD-4D0F-4E4E-A073-B41A3A671F96}" srcId="{579F1D68-F29D-4E5C-A701-42196EF07738}" destId="{0803BB6F-B3DC-4100-A626-F004FA931367}" srcOrd="8" destOrd="0" parTransId="{BBD01422-0E4B-4AFD-BF6F-BB56FF13E6B5}" sibTransId="{6CA40D93-C1D5-440B-A710-559E271D76C3}"/>
    <dgm:cxn modelId="{8669969C-4BD2-4C0D-BED3-6CC8909A1EB3}" type="presParOf" srcId="{6E6C3B06-4E20-4931-8CF1-6C1522C0DC44}" destId="{79703B63-DD68-4591-8015-645979EEB24A}" srcOrd="0" destOrd="0" presId="urn:microsoft.com/office/officeart/2005/8/layout/vList5"/>
    <dgm:cxn modelId="{B347C514-4F30-4777-ADFB-B390D892CB21}" type="presParOf" srcId="{79703B63-DD68-4591-8015-645979EEB24A}" destId="{2DA32674-03A1-44D2-9784-086788D170D1}" srcOrd="0" destOrd="0" presId="urn:microsoft.com/office/officeart/2005/8/layout/vList5"/>
    <dgm:cxn modelId="{0E9142A0-6BA4-4570-89FD-C5EE43F23BC9}" type="presParOf" srcId="{79703B63-DD68-4591-8015-645979EEB24A}" destId="{4ABF4550-95B7-4DC0-B502-1C6FF503B397}" srcOrd="1" destOrd="0" presId="urn:microsoft.com/office/officeart/2005/8/layout/vList5"/>
    <dgm:cxn modelId="{A77F3F88-86B3-4E8F-8350-9BC9473567B4}" type="presParOf" srcId="{6E6C3B06-4E20-4931-8CF1-6C1522C0DC44}" destId="{D0F5E840-0A57-48B9-8766-643FA05DF03D}" srcOrd="1" destOrd="0" presId="urn:microsoft.com/office/officeart/2005/8/layout/vList5"/>
    <dgm:cxn modelId="{047BE550-1F3C-42BE-B259-33C4F9B7D89F}" type="presParOf" srcId="{6E6C3B06-4E20-4931-8CF1-6C1522C0DC44}" destId="{5ACF51CB-00B1-4DE1-9CAC-DA374F4EB8A1}" srcOrd="2" destOrd="0" presId="urn:microsoft.com/office/officeart/2005/8/layout/vList5"/>
    <dgm:cxn modelId="{E491FA1F-0646-41A9-8C49-78AE278CD407}" type="presParOf" srcId="{5ACF51CB-00B1-4DE1-9CAC-DA374F4EB8A1}" destId="{94354C91-2B7D-453F-8F5B-5146C7A4F1FD}" srcOrd="0" destOrd="0" presId="urn:microsoft.com/office/officeart/2005/8/layout/vList5"/>
    <dgm:cxn modelId="{70A7A328-4080-492B-8B20-CFBC2A1818D7}"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4" qsCatId="simple" csTypeId="urn:microsoft.com/office/officeart/2005/8/colors/accent1_2#4"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(3</a:t>
          </a:r>
          <a:r>
            <a:rPr lang="en-US" sz="3200" dirty="0">
              <a:latin typeface="+mn-lt"/>
              <a:cs typeface="Arial" panose="020B0604020202020204" pitchFamily="34" charset="0"/>
            </a:rPr>
            <a:t>x4=12)</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800" b="1" dirty="0">
              <a:latin typeface="+mn-lt"/>
              <a:cs typeface="Arial" pitchFamily="34" charset="0"/>
            </a:rPr>
            <a:t>Οικονομικά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800" b="1" dirty="0">
              <a:latin typeface="+mn-lt"/>
              <a:cs typeface="Arial" pitchFamily="34" charset="0"/>
            </a:rPr>
            <a:t>Μαθηματικά</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mn-lt"/>
              <a:cs typeface="Arial" panose="020B0604020202020204" pitchFamily="34" charset="0"/>
            </a:rPr>
            <a:t>Επιλεγόμενα Μαθήματα</a:t>
          </a:r>
          <a:r>
            <a:rPr lang="en-US" sz="3200" dirty="0">
              <a:latin typeface="+mn-lt"/>
              <a:cs typeface="Arial" panose="020B0604020202020204" pitchFamily="34" charset="0"/>
            </a:rPr>
            <a:t> </a:t>
          </a:r>
          <a:r>
            <a:rPr lang="el-GR" sz="3200" dirty="0">
              <a:latin typeface="+mn-lt"/>
              <a:cs typeface="Arial" panose="020B0604020202020204" pitchFamily="34" charset="0"/>
            </a:rPr>
            <a:t>(1</a:t>
          </a:r>
          <a:r>
            <a:rPr lang="en-US" sz="3200" dirty="0">
              <a:latin typeface="+mn-lt"/>
              <a:cs typeface="Arial" panose="020B0604020202020204" pitchFamily="34" charset="0"/>
            </a:rPr>
            <a:t>x4=</a:t>
          </a:r>
          <a:r>
            <a:rPr lang="el-GR" sz="3200" dirty="0">
              <a:latin typeface="+mn-lt"/>
              <a:cs typeface="Arial" panose="020B0604020202020204" pitchFamily="34" charset="0"/>
            </a:rPr>
            <a:t>4</a:t>
          </a:r>
          <a:r>
            <a:rPr lang="en-US" sz="3200" dirty="0">
              <a:latin typeface="+mn-lt"/>
              <a:cs typeface="Arial" panose="020B0604020202020204" pitchFamily="34" charset="0"/>
            </a:rPr>
            <a:t>)</a:t>
          </a:r>
          <a:endParaRPr lang="el-GR" sz="3200" dirty="0">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700" b="1" dirty="0">
              <a:latin typeface="+mn-lt"/>
              <a:cs typeface="Arial" pitchFamily="34" charset="0"/>
            </a:rPr>
            <a:t>Οργάνωση &amp; Διοίκηση</a:t>
          </a:r>
          <a:r>
            <a:rPr lang="en-US" sz="2700" b="1" dirty="0">
              <a:latin typeface="+mn-lt"/>
              <a:cs typeface="Arial" pitchFamily="34" charset="0"/>
            </a:rPr>
            <a:t> </a:t>
          </a:r>
          <a:r>
            <a:rPr lang="el-GR" sz="2700" b="1" dirty="0">
              <a:latin typeface="+mn-lt"/>
              <a:cs typeface="Arial" pitchFamily="34" charset="0"/>
            </a:rPr>
            <a:t>Επιχειρήσεων</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700" b="1" dirty="0">
              <a:latin typeface="+mn-lt"/>
              <a:cs typeface="Arial" pitchFamily="34" charset="0"/>
            </a:rPr>
            <a:t>Πληροφορική</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8F34AEF1-C41E-4F41-8D8B-A32B9E54647F}">
      <dgm:prSet phldrT="[Text]" custT="1"/>
      <dgm:spPr/>
      <dgm:t>
        <a:bodyPr/>
        <a:lstStyle/>
        <a:p>
          <a:r>
            <a:rPr lang="el-GR" sz="2800" b="1" dirty="0">
              <a:latin typeface="+mn-lt"/>
              <a:cs typeface="Arial" pitchFamily="34" charset="0"/>
            </a:rPr>
            <a:t>Λογιστική</a:t>
          </a:r>
        </a:p>
      </dgm:t>
    </dgm:pt>
    <dgm:pt modelId="{32204E28-FA4A-4EF0-B396-2B6FD5AD9358}" type="parTrans" cxnId="{5EACDC9F-0366-44E6-BF7D-211FE8E73A3E}">
      <dgm:prSet/>
      <dgm:spPr/>
      <dgm:t>
        <a:bodyPr/>
        <a:lstStyle/>
        <a:p>
          <a:endParaRPr lang="en-US"/>
        </a:p>
      </dgm:t>
    </dgm:pt>
    <dgm:pt modelId="{43B6B0E7-204B-45AE-9AE2-03F1A9F93E35}" type="sibTrans" cxnId="{5EACDC9F-0366-44E6-BF7D-211FE8E73A3E}">
      <dgm:prSet/>
      <dgm:spPr/>
      <dgm:t>
        <a:bodyPr/>
        <a:lstStyle/>
        <a:p>
          <a:endParaRPr lang="en-US"/>
        </a:p>
      </dgm:t>
    </dgm:pt>
    <dgm:pt modelId="{4D4C06B9-F8AA-4210-83BE-D29907BE65F6}">
      <dgm:prSet phldrT="[Text]" custT="1"/>
      <dgm:spPr/>
      <dgm:t>
        <a:bodyPr/>
        <a:lstStyle/>
        <a:p>
          <a:r>
            <a:rPr lang="el-GR" sz="2700" b="1" dirty="0">
              <a:latin typeface="+mn-lt"/>
              <a:cs typeface="Arial" pitchFamily="34" charset="0"/>
            </a:rPr>
            <a:t>Αγγλικά ή Γαλλικά ή άλλη ξένη γλώσσα</a:t>
          </a:r>
        </a:p>
      </dgm:t>
    </dgm:pt>
    <dgm:pt modelId="{7514E0CD-C7BB-4267-B577-358A047F8DD2}" type="parTrans" cxnId="{CA5E7C08-411D-466B-9C6B-E86E17E5F540}">
      <dgm:prSet/>
      <dgm:spPr/>
      <dgm:t>
        <a:bodyPr/>
        <a:lstStyle/>
        <a:p>
          <a:endParaRPr lang="en-US"/>
        </a:p>
      </dgm:t>
    </dgm:pt>
    <dgm:pt modelId="{E17DFA62-DCDF-493D-9616-F627D784CFAE}" type="sibTrans" cxnId="{CA5E7C08-411D-466B-9C6B-E86E17E5F540}">
      <dgm:prSet/>
      <dgm:spPr/>
      <dgm:t>
        <a:bodyPr/>
        <a:lstStyle/>
        <a:p>
          <a:endParaRPr lang="en-US"/>
        </a:p>
      </dgm:t>
    </dgm:pt>
    <dgm:pt modelId="{CC4E8398-FF31-4890-B8E3-CF473C441611}">
      <dgm:prSet phldrT="[Text]" custT="1"/>
      <dgm:spPr/>
      <dgm:t>
        <a:bodyPr/>
        <a:lstStyle/>
        <a:p>
          <a:r>
            <a:rPr lang="el-GR" sz="2700" b="1" dirty="0">
              <a:latin typeface="+mn-lt"/>
              <a:cs typeface="Arial" pitchFamily="34" charset="0"/>
            </a:rPr>
            <a:t>Εμπορικά - Μάρκετινγκ</a:t>
          </a:r>
        </a:p>
      </dgm:t>
    </dgm:pt>
    <dgm:pt modelId="{F317EF77-481C-412D-BF2B-517615915C62}" type="parTrans" cxnId="{867B1737-3B70-4E42-BA20-C63948DBAF6B}">
      <dgm:prSet/>
      <dgm:spPr/>
      <dgm:t>
        <a:bodyPr/>
        <a:lstStyle/>
        <a:p>
          <a:endParaRPr lang="en-US"/>
        </a:p>
      </dgm:t>
    </dgm:pt>
    <dgm:pt modelId="{003F94C7-B6A1-4B73-8C46-8E181B974B40}" type="sibTrans" cxnId="{867B1737-3B70-4E42-BA20-C63948DBAF6B}">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custLinFactNeighborX="-2610" custLinFactNeighborY="-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LinFactNeighborY="592">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Y="129900">
        <dgm:presLayoutVars>
          <dgm:bulletEnabled val="1"/>
        </dgm:presLayoutVars>
      </dgm:prSet>
      <dgm:spPr/>
    </dgm:pt>
  </dgm:ptLst>
  <dgm:cxnLst>
    <dgm:cxn modelId="{CA5E7C08-411D-466B-9C6B-E86E17E5F540}" srcId="{579F1D68-F29D-4E5C-A701-42196EF07738}" destId="{4D4C06B9-F8AA-4210-83BE-D29907BE65F6}" srcOrd="2" destOrd="0" parTransId="{7514E0CD-C7BB-4267-B577-358A047F8DD2}" sibTransId="{E17DFA62-DCDF-493D-9616-F627D784CFAE}"/>
    <dgm:cxn modelId="{D4FBF510-9E86-4A9D-9D99-B723F537EFE7}" type="presOf" srcId="{38E1184F-503D-44E3-BF58-8DBD15568963}" destId="{2DA32674-03A1-44D2-9784-086788D170D1}" srcOrd="0" destOrd="0" presId="urn:microsoft.com/office/officeart/2005/8/layout/vList5"/>
    <dgm:cxn modelId="{5E756E14-BDA4-4417-8BC5-851D8AFD1D3D}" type="presOf" srcId="{63D169C7-2250-418B-B8D4-03356B4EFC95}" destId="{5DAB53F4-0F38-4A56-B19E-F76D8D0D8FA9}" srcOrd="0" destOrd="1" presId="urn:microsoft.com/office/officeart/2005/8/layout/vList5"/>
    <dgm:cxn modelId="{8779C927-48E4-4AFD-A4AD-91D5D3A71391}" type="presOf" srcId="{A2111EA8-C39B-4E1D-A58B-62CC820DB25B}" destId="{5DAB53F4-0F38-4A56-B19E-F76D8D0D8FA9}" srcOrd="0" destOrd="0" presId="urn:microsoft.com/office/officeart/2005/8/layout/vList5"/>
    <dgm:cxn modelId="{867B1737-3B70-4E42-BA20-C63948DBAF6B}" srcId="{579F1D68-F29D-4E5C-A701-42196EF07738}" destId="{CC4E8398-FF31-4890-B8E3-CF473C441611}" srcOrd="3" destOrd="0" parTransId="{F317EF77-481C-412D-BF2B-517615915C62}" sibTransId="{003F94C7-B6A1-4B73-8C46-8E181B974B40}"/>
    <dgm:cxn modelId="{5E32B23D-DAF2-49D7-AE6E-661E43E9109F}" type="presOf" srcId="{579F1D68-F29D-4E5C-A701-42196EF07738}" destId="{94354C91-2B7D-453F-8F5B-5146C7A4F1FD}" srcOrd="0" destOrd="0" presId="urn:microsoft.com/office/officeart/2005/8/layout/vList5"/>
    <dgm:cxn modelId="{B0810641-6B9B-46DA-A0E6-D43B697F2186}" type="presOf" srcId="{44E5A667-89E5-4D56-8E4A-1DFF5985CB21}" destId="{4ABF4550-95B7-4DC0-B502-1C6FF503B397}" srcOrd="0" destOrd="1"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61A32485-9BA4-4956-A834-B5348FE53634}" srcId="{38E1184F-503D-44E3-BF58-8DBD15568963}" destId="{44E5A667-89E5-4D56-8E4A-1DFF5985CB21}" srcOrd="1" destOrd="0" parTransId="{D6138D2A-CB9B-44C8-AC24-E09EB853C580}" sibTransId="{22B2067C-00E7-4775-9738-06AA12A356BC}"/>
    <dgm:cxn modelId="{EBEECA89-56B9-4633-84B7-0A5FB51A654B}" type="presOf" srcId="{722890A6-563C-41A5-ABCD-A531CEF7D8D0}" destId="{6E6C3B06-4E20-4931-8CF1-6C1522C0DC44}" srcOrd="0" destOrd="0" presId="urn:microsoft.com/office/officeart/2005/8/layout/vList5"/>
    <dgm:cxn modelId="{D7B60E96-B4D4-47F8-BBC3-573FCDC40B08}" type="presOf" srcId="{8F34AEF1-C41E-4F41-8D8B-A32B9E54647F}" destId="{4ABF4550-95B7-4DC0-B502-1C6FF503B397}" srcOrd="0" destOrd="2" presId="urn:microsoft.com/office/officeart/2005/8/layout/vList5"/>
    <dgm:cxn modelId="{5EACDC9F-0366-44E6-BF7D-211FE8E73A3E}" srcId="{38E1184F-503D-44E3-BF58-8DBD15568963}" destId="{8F34AEF1-C41E-4F41-8D8B-A32B9E54647F}" srcOrd="2" destOrd="0" parTransId="{32204E28-FA4A-4EF0-B396-2B6FD5AD9358}" sibTransId="{43B6B0E7-204B-45AE-9AE2-03F1A9F93E35}"/>
    <dgm:cxn modelId="{2A361EB2-A434-4003-AFF6-84826D150F9D}" type="presOf" srcId="{4D4C06B9-F8AA-4210-83BE-D29907BE65F6}" destId="{5DAB53F4-0F38-4A56-B19E-F76D8D0D8FA9}" srcOrd="0" destOrd="2"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67A308C3-478E-41F1-832D-0C2E29152E2F}" type="presOf" srcId="{CC4E8398-FF31-4890-B8E3-CF473C441611}" destId="{5DAB53F4-0F38-4A56-B19E-F76D8D0D8FA9}" srcOrd="0" destOrd="3" presId="urn:microsoft.com/office/officeart/2005/8/layout/vList5"/>
    <dgm:cxn modelId="{55190ADF-5731-450E-A60F-AC582D92B915}" type="presOf" srcId="{06FC2E41-536D-440A-A8AA-746EB963E305}" destId="{4ABF4550-95B7-4DC0-B502-1C6FF503B397}" srcOrd="0" destOrd="0" presId="urn:microsoft.com/office/officeart/2005/8/layout/vList5"/>
    <dgm:cxn modelId="{889FB3E4-8E48-4495-8234-D07C1E471EF3}" srcId="{579F1D68-F29D-4E5C-A701-42196EF07738}" destId="{63D169C7-2250-418B-B8D4-03356B4EFC95}" srcOrd="1" destOrd="0" parTransId="{21B226F7-0747-4B95-B815-1CAFCC535360}" sibTransId="{5C2D610D-94A4-4C55-9096-8547BC7951B0}"/>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8BED88D0-EDDC-4F88-ADE7-B7B7C631E2D0}" type="presParOf" srcId="{6E6C3B06-4E20-4931-8CF1-6C1522C0DC44}" destId="{79703B63-DD68-4591-8015-645979EEB24A}" srcOrd="0" destOrd="0" presId="urn:microsoft.com/office/officeart/2005/8/layout/vList5"/>
    <dgm:cxn modelId="{CA68FD17-BFDE-4AF2-A2F9-04E03A43DBF0}" type="presParOf" srcId="{79703B63-DD68-4591-8015-645979EEB24A}" destId="{2DA32674-03A1-44D2-9784-086788D170D1}" srcOrd="0" destOrd="0" presId="urn:microsoft.com/office/officeart/2005/8/layout/vList5"/>
    <dgm:cxn modelId="{77673E04-47B0-4BE8-B4D3-560EC0C07324}" type="presParOf" srcId="{79703B63-DD68-4591-8015-645979EEB24A}" destId="{4ABF4550-95B7-4DC0-B502-1C6FF503B397}" srcOrd="1" destOrd="0" presId="urn:microsoft.com/office/officeart/2005/8/layout/vList5"/>
    <dgm:cxn modelId="{A6616E96-AC61-4D68-8033-B2793ED54179}" type="presParOf" srcId="{6E6C3B06-4E20-4931-8CF1-6C1522C0DC44}" destId="{D0F5E840-0A57-48B9-8766-643FA05DF03D}" srcOrd="1" destOrd="0" presId="urn:microsoft.com/office/officeart/2005/8/layout/vList5"/>
    <dgm:cxn modelId="{5157D537-841A-4EDE-875C-6F6923058C8F}" type="presParOf" srcId="{6E6C3B06-4E20-4931-8CF1-6C1522C0DC44}" destId="{5ACF51CB-00B1-4DE1-9CAC-DA374F4EB8A1}" srcOrd="2" destOrd="0" presId="urn:microsoft.com/office/officeart/2005/8/layout/vList5"/>
    <dgm:cxn modelId="{DC45A610-F740-43D8-871C-DE203167B932}" type="presParOf" srcId="{5ACF51CB-00B1-4DE1-9CAC-DA374F4EB8A1}" destId="{94354C91-2B7D-453F-8F5B-5146C7A4F1FD}" srcOrd="0" destOrd="0" presId="urn:microsoft.com/office/officeart/2005/8/layout/vList5"/>
    <dgm:cxn modelId="{5A2E0830-9517-4112-95F7-936AF5470ABF}"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5" qsCatId="simple" csTypeId="urn:microsoft.com/office/officeart/2005/8/colors/accent1_2#5"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a:t>
          </a:r>
          <a:r>
            <a:rPr lang="en-US" sz="3200" dirty="0">
              <a:latin typeface="+mn-lt"/>
              <a:cs typeface="Arial" panose="020B0604020202020204" pitchFamily="34" charset="0"/>
            </a:rPr>
            <a:t>2x4=8)</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600" b="1" dirty="0">
              <a:latin typeface="+mn-lt"/>
              <a:cs typeface="Arial" pitchFamily="34" charset="0"/>
            </a:rPr>
            <a:t>Οικονομικά</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600" b="1" dirty="0">
              <a:latin typeface="+mn-lt"/>
              <a:cs typeface="Arial" pitchFamily="34" charset="0"/>
            </a:rPr>
            <a:t>Αγγλικά</a:t>
          </a:r>
          <a:r>
            <a:rPr lang="el-GR" sz="2800" dirty="0"/>
            <a:t>	</a:t>
          </a:r>
          <a:r>
            <a:rPr lang="el-GR" sz="1500" dirty="0"/>
            <a:t>	</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mn-lt"/>
              <a:cs typeface="Arial" panose="020B0604020202020204" pitchFamily="34" charset="0"/>
            </a:rPr>
            <a:t>Επιλεγόμενα Μαθήματα</a:t>
          </a:r>
          <a:r>
            <a:rPr lang="en-US" sz="3200" dirty="0">
              <a:latin typeface="+mn-lt"/>
              <a:cs typeface="Arial" panose="020B0604020202020204" pitchFamily="34" charset="0"/>
            </a:rPr>
            <a:t> </a:t>
          </a:r>
          <a:r>
            <a:rPr lang="el-GR" sz="3200" dirty="0">
              <a:latin typeface="+mn-lt"/>
              <a:cs typeface="Arial" panose="020B0604020202020204" pitchFamily="34" charset="0"/>
            </a:rPr>
            <a:t>(</a:t>
          </a:r>
          <a:r>
            <a:rPr lang="en-US" sz="3200" dirty="0">
              <a:latin typeface="+mn-lt"/>
              <a:cs typeface="Arial" panose="020B0604020202020204" pitchFamily="34" charset="0"/>
            </a:rPr>
            <a:t>2x4=8)</a:t>
          </a:r>
          <a:endParaRPr lang="el-GR" sz="3200" dirty="0">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mn-lt"/>
              <a:cs typeface="Arial" panose="020B0604020202020204" pitchFamily="34" charset="0"/>
            </a:rPr>
            <a:t>Λογιστική</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mn-lt"/>
              <a:cs typeface="Arial" panose="020B0604020202020204" pitchFamily="34" charset="0"/>
            </a:rPr>
            <a:t>Εμπορικά - Μάρκετινγκ</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60CEE75E-1837-4F61-9B3C-FAF5C35CC236}">
      <dgm:prSet phldrT="[Text]" custT="1"/>
      <dgm:spPr/>
      <dgm:t>
        <a:bodyPr/>
        <a:lstStyle/>
        <a:p>
          <a:r>
            <a:rPr lang="el-GR" sz="2400" b="1" dirty="0">
              <a:latin typeface="+mn-lt"/>
              <a:cs typeface="Arial" panose="020B0604020202020204" pitchFamily="34" charset="0"/>
            </a:rPr>
            <a:t>Εφαρμογές Πληροφορικής</a:t>
          </a:r>
        </a:p>
      </dgm:t>
    </dgm:pt>
    <dgm:pt modelId="{9D39C039-C75F-4181-BADA-0A1DB5BE5F07}" type="parTrans" cxnId="{670B0335-A6D2-4617-ACAF-DC7CBA745BBB}">
      <dgm:prSet/>
      <dgm:spPr/>
      <dgm:t>
        <a:bodyPr/>
        <a:lstStyle/>
        <a:p>
          <a:endParaRPr lang="el-GR"/>
        </a:p>
      </dgm:t>
    </dgm:pt>
    <dgm:pt modelId="{24834A84-A90C-43CF-A9E1-D8511EA14CD3}" type="sibTrans" cxnId="{670B0335-A6D2-4617-ACAF-DC7CBA745BBB}">
      <dgm:prSet/>
      <dgm:spPr/>
      <dgm:t>
        <a:bodyPr/>
        <a:lstStyle/>
        <a:p>
          <a:endParaRPr lang="el-GR"/>
        </a:p>
      </dgm:t>
    </dgm:pt>
    <dgm:pt modelId="{C140E1EB-8244-46AB-9655-906AFB70E333}">
      <dgm:prSet phldrT="[Text]" custT="1"/>
      <dgm:spPr/>
      <dgm:t>
        <a:bodyPr/>
        <a:lstStyle/>
        <a:p>
          <a:r>
            <a:rPr lang="el-GR" sz="2400" b="1" dirty="0">
              <a:latin typeface="+mn-lt"/>
              <a:cs typeface="Arial" panose="020B0604020202020204" pitchFamily="34" charset="0"/>
            </a:rPr>
            <a:t>Βιολογία </a:t>
          </a:r>
        </a:p>
      </dgm:t>
    </dgm:pt>
    <dgm:pt modelId="{A9411738-13E1-4455-84EA-45ED6678F272}" type="parTrans" cxnId="{3527828D-E197-4532-9E7A-36B0547B2EB5}">
      <dgm:prSet/>
      <dgm:spPr/>
      <dgm:t>
        <a:bodyPr/>
        <a:lstStyle/>
        <a:p>
          <a:endParaRPr lang="el-GR"/>
        </a:p>
      </dgm:t>
    </dgm:pt>
    <dgm:pt modelId="{ECB721C4-855A-49A4-A6C1-C6E1E4D25866}" type="sibTrans" cxnId="{3527828D-E197-4532-9E7A-36B0547B2EB5}">
      <dgm:prSet/>
      <dgm:spPr/>
      <dgm:t>
        <a:bodyPr/>
        <a:lstStyle/>
        <a:p>
          <a:endParaRPr lang="el-GR"/>
        </a:p>
      </dgm:t>
    </dgm:pt>
    <dgm:pt modelId="{F6A8F184-93FB-4CD9-BDE9-0287F2FA6B41}">
      <dgm:prSet phldrT="[Text]" custT="1"/>
      <dgm:spPr/>
      <dgm:t>
        <a:bodyPr/>
        <a:lstStyle/>
        <a:p>
          <a:r>
            <a:rPr lang="el-GR" sz="2400" b="1" dirty="0">
              <a:latin typeface="+mn-lt"/>
              <a:cs typeface="Arial" panose="020B0604020202020204" pitchFamily="34" charset="0"/>
            </a:rPr>
            <a:t>Οργάνωση &amp; Διοίκηση Επιχειρήσεων</a:t>
          </a:r>
        </a:p>
      </dgm:t>
    </dgm:pt>
    <dgm:pt modelId="{131D5786-B344-4D33-9D08-AA5A18604A44}" type="parTrans" cxnId="{9A3445C5-97BB-4334-B1B7-CE28EB1F36D4}">
      <dgm:prSet/>
      <dgm:spPr/>
      <dgm:t>
        <a:bodyPr/>
        <a:lstStyle/>
        <a:p>
          <a:endParaRPr lang="el-GR"/>
        </a:p>
      </dgm:t>
    </dgm:pt>
    <dgm:pt modelId="{2B6E872B-F5F2-4EC4-9EFF-A6F1B61B5DDE}" type="sibTrans" cxnId="{9A3445C5-97BB-4334-B1B7-CE28EB1F36D4}">
      <dgm:prSet/>
      <dgm:spPr/>
      <dgm:t>
        <a:bodyPr/>
        <a:lstStyle/>
        <a:p>
          <a:endParaRPr lang="el-GR"/>
        </a:p>
      </dgm:t>
    </dgm:pt>
    <dgm:pt modelId="{021DCEBA-C43B-44A3-AC5E-09F2EAB1033A}">
      <dgm:prSet phldrT="[Text]" custT="1"/>
      <dgm:spPr/>
      <dgm:t>
        <a:bodyPr/>
        <a:lstStyle/>
        <a:p>
          <a:r>
            <a:rPr lang="el-GR" sz="2400" b="1" dirty="0">
              <a:latin typeface="+mn-lt"/>
              <a:cs typeface="Arial" panose="020B0604020202020204" pitchFamily="34" charset="0"/>
            </a:rPr>
            <a:t>Αγωγή Υγείας (Οικιακή Οικονομία)</a:t>
          </a:r>
        </a:p>
      </dgm:t>
    </dgm:pt>
    <dgm:pt modelId="{56E5C09C-FAB6-4DD0-A496-8C4A652A5887}" type="parTrans" cxnId="{70590C9D-97ED-487B-9A86-F4310B059143}">
      <dgm:prSet/>
      <dgm:spPr/>
      <dgm:t>
        <a:bodyPr/>
        <a:lstStyle/>
        <a:p>
          <a:endParaRPr lang="el-GR"/>
        </a:p>
      </dgm:t>
    </dgm:pt>
    <dgm:pt modelId="{470060F6-0710-417B-B76D-1AB87E6EB9F7}" type="sibTrans" cxnId="{70590C9D-97ED-487B-9A86-F4310B059143}">
      <dgm:prSet/>
      <dgm:spPr/>
      <dgm:t>
        <a:bodyPr/>
        <a:lstStyle/>
        <a:p>
          <a:endParaRPr lang="el-GR"/>
        </a:p>
      </dgm:t>
    </dgm:pt>
    <dgm:pt modelId="{B8BAACEB-2DA8-42A5-AA60-CBFCFFC4CDF2}">
      <dgm:prSet phldrT="[Text]" custT="1"/>
      <dgm:spPr/>
      <dgm:t>
        <a:bodyPr/>
        <a:lstStyle/>
        <a:p>
          <a:r>
            <a:rPr lang="el-GR" sz="2400" b="1" dirty="0">
              <a:latin typeface="+mn-lt"/>
              <a:cs typeface="Arial" panose="020B0604020202020204" pitchFamily="34" charset="0"/>
            </a:rPr>
            <a:t>Γαλλικά ή άλλη ξένη γλώσσα</a:t>
          </a:r>
        </a:p>
      </dgm:t>
    </dgm:pt>
    <dgm:pt modelId="{E203343E-D85D-4B28-AB6A-3491BA6746D0}" type="parTrans" cxnId="{AD742D5A-C768-486D-9C7F-BE49426CF7DD}">
      <dgm:prSet/>
      <dgm:spPr/>
      <dgm:t>
        <a:bodyPr/>
        <a:lstStyle/>
        <a:p>
          <a:endParaRPr lang="en-US"/>
        </a:p>
      </dgm:t>
    </dgm:pt>
    <dgm:pt modelId="{6A40D118-DD98-4ED1-8391-BEEC825DADCC}" type="sibTrans" cxnId="{AD742D5A-C768-486D-9C7F-BE49426CF7DD}">
      <dgm:prSet/>
      <dgm:spPr/>
      <dgm:t>
        <a:bodyPr/>
        <a:lstStyle/>
        <a:p>
          <a:endParaRPr lang="en-US"/>
        </a:p>
      </dgm:t>
    </dgm:pt>
    <dgm:pt modelId="{A49E9EF7-9E20-4E3D-BE43-1C1B36D90FCE}">
      <dgm:prSet phldrT="[Text]" custT="1"/>
      <dgm:spPr/>
      <dgm:t>
        <a:bodyPr/>
        <a:lstStyle/>
        <a:p>
          <a:r>
            <a:rPr lang="el-GR" sz="2400" b="1" dirty="0">
              <a:latin typeface="+mn-lt"/>
              <a:cs typeface="Arial" panose="020B0604020202020204" pitchFamily="34" charset="0"/>
            </a:rPr>
            <a:t>Σχεδιασμός &amp; Τεχνολογία</a:t>
          </a:r>
        </a:p>
      </dgm:t>
    </dgm:pt>
    <dgm:pt modelId="{188270BC-07F2-47F5-A05C-8C0A2E3CD63B}" type="parTrans" cxnId="{05B369B5-AC7C-4136-8903-E5EBB3B9DB5F}">
      <dgm:prSet/>
      <dgm:spPr/>
      <dgm:t>
        <a:bodyPr/>
        <a:lstStyle/>
        <a:p>
          <a:endParaRPr lang="en-US"/>
        </a:p>
      </dgm:t>
    </dgm:pt>
    <dgm:pt modelId="{81B2993B-3D8A-49D8-B1C1-6641D7C1B431}" type="sibTrans" cxnId="{05B369B5-AC7C-4136-8903-E5EBB3B9DB5F}">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X="100441" custScaleY="182811" custLinFactNeighborX="406" custLinFactNeighborY="494">
        <dgm:presLayoutVars>
          <dgm:bulletEnabled val="1"/>
        </dgm:presLayoutVars>
      </dgm:prSet>
      <dgm:spPr/>
    </dgm:pt>
  </dgm:ptLst>
  <dgm:cxnLst>
    <dgm:cxn modelId="{8ABD8F1D-A2F0-4485-BEE7-E6FF1BF7D5E0}" type="presOf" srcId="{60CEE75E-1837-4F61-9B3C-FAF5C35CC236}" destId="{5DAB53F4-0F38-4A56-B19E-F76D8D0D8FA9}" srcOrd="0" destOrd="2" presId="urn:microsoft.com/office/officeart/2005/8/layout/vList5"/>
    <dgm:cxn modelId="{AB600D21-4FED-4B16-BC56-25CBCA1B0652}" type="presOf" srcId="{722890A6-563C-41A5-ABCD-A531CEF7D8D0}" destId="{6E6C3B06-4E20-4931-8CF1-6C1522C0DC44}" srcOrd="0" destOrd="0" presId="urn:microsoft.com/office/officeart/2005/8/layout/vList5"/>
    <dgm:cxn modelId="{4EEC552D-18D0-4587-B063-8B7DDCA3A430}" type="presOf" srcId="{44E5A667-89E5-4D56-8E4A-1DFF5985CB21}" destId="{4ABF4550-95B7-4DC0-B502-1C6FF503B397}" srcOrd="0" destOrd="1" presId="urn:microsoft.com/office/officeart/2005/8/layout/vList5"/>
    <dgm:cxn modelId="{670B0335-A6D2-4617-ACAF-DC7CBA745BBB}" srcId="{579F1D68-F29D-4E5C-A701-42196EF07738}" destId="{60CEE75E-1837-4F61-9B3C-FAF5C35CC236}" srcOrd="2" destOrd="0" parTransId="{9D39C039-C75F-4181-BADA-0A1DB5BE5F07}" sibTransId="{24834A84-A90C-43CF-A9E1-D8511EA14CD3}"/>
    <dgm:cxn modelId="{85D8463D-D6BA-49DE-9C01-F11A560A5743}" type="presOf" srcId="{C140E1EB-8244-46AB-9655-906AFB70E333}" destId="{5DAB53F4-0F38-4A56-B19E-F76D8D0D8FA9}" srcOrd="0" destOrd="3"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AD742D5A-C768-486D-9C7F-BE49426CF7DD}" srcId="{579F1D68-F29D-4E5C-A701-42196EF07738}" destId="{B8BAACEB-2DA8-42A5-AA60-CBFCFFC4CDF2}" srcOrd="6" destOrd="0" parTransId="{E203343E-D85D-4B28-AB6A-3491BA6746D0}" sibTransId="{6A40D118-DD98-4ED1-8391-BEEC825DADCC}"/>
    <dgm:cxn modelId="{61A32485-9BA4-4956-A834-B5348FE53634}" srcId="{38E1184F-503D-44E3-BF58-8DBD15568963}" destId="{44E5A667-89E5-4D56-8E4A-1DFF5985CB21}" srcOrd="1" destOrd="0" parTransId="{D6138D2A-CB9B-44C8-AC24-E09EB853C580}" sibTransId="{22B2067C-00E7-4775-9738-06AA12A356BC}"/>
    <dgm:cxn modelId="{3527828D-E197-4532-9E7A-36B0547B2EB5}" srcId="{579F1D68-F29D-4E5C-A701-42196EF07738}" destId="{C140E1EB-8244-46AB-9655-906AFB70E333}" srcOrd="3" destOrd="0" parTransId="{A9411738-13E1-4455-84EA-45ED6678F272}" sibTransId="{ECB721C4-855A-49A4-A6C1-C6E1E4D25866}"/>
    <dgm:cxn modelId="{F90B1F8E-4A56-44AF-B92E-DF831D599B61}" type="presOf" srcId="{579F1D68-F29D-4E5C-A701-42196EF07738}" destId="{94354C91-2B7D-453F-8F5B-5146C7A4F1FD}" srcOrd="0" destOrd="0" presId="urn:microsoft.com/office/officeart/2005/8/layout/vList5"/>
    <dgm:cxn modelId="{B8F7C192-027F-4C8C-8A03-B2221B9A93D7}" type="presOf" srcId="{06FC2E41-536D-440A-A8AA-746EB963E305}" destId="{4ABF4550-95B7-4DC0-B502-1C6FF503B397}" srcOrd="0" destOrd="0" presId="urn:microsoft.com/office/officeart/2005/8/layout/vList5"/>
    <dgm:cxn modelId="{4CFB3A98-91CF-4ACD-A676-20F52D8E643F}" type="presOf" srcId="{63D169C7-2250-418B-B8D4-03356B4EFC95}" destId="{5DAB53F4-0F38-4A56-B19E-F76D8D0D8FA9}" srcOrd="0" destOrd="1" presId="urn:microsoft.com/office/officeart/2005/8/layout/vList5"/>
    <dgm:cxn modelId="{70590C9D-97ED-487B-9A86-F4310B059143}" srcId="{579F1D68-F29D-4E5C-A701-42196EF07738}" destId="{021DCEBA-C43B-44A3-AC5E-09F2EAB1033A}" srcOrd="7" destOrd="0" parTransId="{56E5C09C-FAB6-4DD0-A496-8C4A652A5887}" sibTransId="{470060F6-0710-417B-B76D-1AB87E6EB9F7}"/>
    <dgm:cxn modelId="{FC523EAD-0437-4089-8415-88F5A6D6308E}" type="presOf" srcId="{A2111EA8-C39B-4E1D-A58B-62CC820DB25B}" destId="{5DAB53F4-0F38-4A56-B19E-F76D8D0D8FA9}" srcOrd="0" destOrd="0" presId="urn:microsoft.com/office/officeart/2005/8/layout/vList5"/>
    <dgm:cxn modelId="{C18C9BB3-5184-4113-9AD3-30B5AAC960DB}" type="presOf" srcId="{38E1184F-503D-44E3-BF58-8DBD15568963}" destId="{2DA32674-03A1-44D2-9784-086788D170D1}" srcOrd="0" destOrd="0" presId="urn:microsoft.com/office/officeart/2005/8/layout/vList5"/>
    <dgm:cxn modelId="{05B369B5-AC7C-4136-8903-E5EBB3B9DB5F}" srcId="{579F1D68-F29D-4E5C-A701-42196EF07738}" destId="{A49E9EF7-9E20-4E3D-BE43-1C1B36D90FCE}" srcOrd="5" destOrd="0" parTransId="{188270BC-07F2-47F5-A05C-8C0A2E3CD63B}" sibTransId="{81B2993B-3D8A-49D8-B1C1-6641D7C1B431}"/>
    <dgm:cxn modelId="{D66FA8B8-68B2-49D4-8859-83A860D22821}" srcId="{722890A6-563C-41A5-ABCD-A531CEF7D8D0}" destId="{38E1184F-503D-44E3-BF58-8DBD15568963}" srcOrd="0" destOrd="0" parTransId="{640A75CD-14C8-4100-A070-E4CC65AEA4A8}" sibTransId="{1B15466F-501D-48AE-9484-A12F287AE561}"/>
    <dgm:cxn modelId="{41E6E4BC-25BA-4583-B97A-A549659356D9}" type="presOf" srcId="{021DCEBA-C43B-44A3-AC5E-09F2EAB1033A}" destId="{5DAB53F4-0F38-4A56-B19E-F76D8D0D8FA9}" srcOrd="0" destOrd="7" presId="urn:microsoft.com/office/officeart/2005/8/layout/vList5"/>
    <dgm:cxn modelId="{9A3445C5-97BB-4334-B1B7-CE28EB1F36D4}" srcId="{579F1D68-F29D-4E5C-A701-42196EF07738}" destId="{F6A8F184-93FB-4CD9-BDE9-0287F2FA6B41}" srcOrd="4" destOrd="0" parTransId="{131D5786-B344-4D33-9D08-AA5A18604A44}" sibTransId="{2B6E872B-F5F2-4EC4-9EFF-A6F1B61B5DDE}"/>
    <dgm:cxn modelId="{A59F8BCB-11F3-4205-9361-C4233CC7F1D0}" type="presOf" srcId="{F6A8F184-93FB-4CD9-BDE9-0287F2FA6B41}" destId="{5DAB53F4-0F38-4A56-B19E-F76D8D0D8FA9}" srcOrd="0" destOrd="4" presId="urn:microsoft.com/office/officeart/2005/8/layout/vList5"/>
    <dgm:cxn modelId="{BFC231D4-C95F-4AB0-BD49-1C86379FE925}" type="presOf" srcId="{B8BAACEB-2DA8-42A5-AA60-CBFCFFC4CDF2}" destId="{5DAB53F4-0F38-4A56-B19E-F76D8D0D8FA9}" srcOrd="0" destOrd="6" presId="urn:microsoft.com/office/officeart/2005/8/layout/vList5"/>
    <dgm:cxn modelId="{889FB3E4-8E48-4495-8234-D07C1E471EF3}" srcId="{579F1D68-F29D-4E5C-A701-42196EF07738}" destId="{63D169C7-2250-418B-B8D4-03356B4EFC95}" srcOrd="1" destOrd="0" parTransId="{21B226F7-0747-4B95-B815-1CAFCC535360}" sibTransId="{5C2D610D-94A4-4C55-9096-8547BC7951B0}"/>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E6C846F2-B0C0-4748-B090-26479A360392}" type="presOf" srcId="{A49E9EF7-9E20-4E3D-BE43-1C1B36D90FCE}" destId="{5DAB53F4-0F38-4A56-B19E-F76D8D0D8FA9}" srcOrd="0" destOrd="5" presId="urn:microsoft.com/office/officeart/2005/8/layout/vList5"/>
    <dgm:cxn modelId="{D3F5CAF4-1A54-4C44-B8A3-CC4B5327A61A}" type="presParOf" srcId="{6E6C3B06-4E20-4931-8CF1-6C1522C0DC44}" destId="{79703B63-DD68-4591-8015-645979EEB24A}" srcOrd="0" destOrd="0" presId="urn:microsoft.com/office/officeart/2005/8/layout/vList5"/>
    <dgm:cxn modelId="{B6DA3442-54FA-4018-876A-3812A22D2A76}" type="presParOf" srcId="{79703B63-DD68-4591-8015-645979EEB24A}" destId="{2DA32674-03A1-44D2-9784-086788D170D1}" srcOrd="0" destOrd="0" presId="urn:microsoft.com/office/officeart/2005/8/layout/vList5"/>
    <dgm:cxn modelId="{2D67EFAB-6F83-4FBD-8597-8C0EF3C2322B}" type="presParOf" srcId="{79703B63-DD68-4591-8015-645979EEB24A}" destId="{4ABF4550-95B7-4DC0-B502-1C6FF503B397}" srcOrd="1" destOrd="0" presId="urn:microsoft.com/office/officeart/2005/8/layout/vList5"/>
    <dgm:cxn modelId="{4832E34E-459F-4BE6-B7D5-3413C87072F3}" type="presParOf" srcId="{6E6C3B06-4E20-4931-8CF1-6C1522C0DC44}" destId="{D0F5E840-0A57-48B9-8766-643FA05DF03D}" srcOrd="1" destOrd="0" presId="urn:microsoft.com/office/officeart/2005/8/layout/vList5"/>
    <dgm:cxn modelId="{A411AF69-441C-4560-9E85-C9E2DAB0F46E}" type="presParOf" srcId="{6E6C3B06-4E20-4931-8CF1-6C1522C0DC44}" destId="{5ACF51CB-00B1-4DE1-9CAC-DA374F4EB8A1}" srcOrd="2" destOrd="0" presId="urn:microsoft.com/office/officeart/2005/8/layout/vList5"/>
    <dgm:cxn modelId="{AC36A043-E8FC-481B-A672-FC299AFB0E59}" type="presParOf" srcId="{5ACF51CB-00B1-4DE1-9CAC-DA374F4EB8A1}" destId="{94354C91-2B7D-453F-8F5B-5146C7A4F1FD}" srcOrd="0" destOrd="0" presId="urn:microsoft.com/office/officeart/2005/8/layout/vList5"/>
    <dgm:cxn modelId="{AED628E0-E508-472B-97A9-D74FBDB1686C}"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6" qsCatId="simple" csTypeId="urn:microsoft.com/office/officeart/2005/8/colors/accent1_2#6" csCatId="accent1" phldr="1"/>
      <dgm:spPr/>
      <dgm:t>
        <a:bodyPr/>
        <a:lstStyle/>
        <a:p>
          <a:endParaRPr lang="el-GR"/>
        </a:p>
      </dgm:t>
    </dgm:pt>
    <dgm:pt modelId="{38E1184F-503D-44E3-BF58-8DBD15568963}">
      <dgm:prSet phldrT="[Text]" custT="1"/>
      <dgm:spPr/>
      <dgm:t>
        <a:bodyPr/>
        <a:lstStyle/>
        <a:p>
          <a:r>
            <a:rPr lang="el-GR" sz="3200" dirty="0">
              <a:latin typeface="+mn-lt"/>
              <a:cs typeface="Arial" panose="020B0604020202020204" pitchFamily="34" charset="0"/>
            </a:rPr>
            <a:t>Υποχρεωτικά Μαθήματα (3</a:t>
          </a:r>
          <a:r>
            <a:rPr lang="en-US" sz="3200" dirty="0">
              <a:latin typeface="+mn-lt"/>
              <a:cs typeface="Arial" panose="020B0604020202020204" pitchFamily="34" charset="0"/>
            </a:rPr>
            <a:t>x4=</a:t>
          </a:r>
          <a:r>
            <a:rPr lang="el-GR" sz="3200" dirty="0">
              <a:latin typeface="+mn-lt"/>
              <a:cs typeface="Arial" panose="020B0604020202020204" pitchFamily="34" charset="0"/>
            </a:rPr>
            <a:t>12</a:t>
          </a:r>
          <a:r>
            <a:rPr lang="en-US" sz="3200" dirty="0">
              <a:latin typeface="+mn-lt"/>
              <a:cs typeface="Arial" panose="020B0604020202020204" pitchFamily="34" charset="0"/>
            </a:rPr>
            <a:t>)</a:t>
          </a:r>
          <a:endParaRPr lang="el-GR" sz="3200" dirty="0">
            <a:latin typeface="+mn-lt"/>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400" b="1" dirty="0">
              <a:latin typeface="+mn-lt"/>
              <a:cs typeface="Arial" pitchFamily="34" charset="0"/>
            </a:rPr>
            <a:t>Θέματα Τέχνης</a:t>
          </a: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400" b="1" dirty="0">
              <a:latin typeface="+mn-lt"/>
              <a:cs typeface="Arial" pitchFamily="34" charset="0"/>
            </a:rPr>
            <a:t>Ιστορία </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3200" dirty="0">
              <a:latin typeface="+mn-lt"/>
              <a:cs typeface="Arial" panose="020B0604020202020204" pitchFamily="34" charset="0"/>
            </a:rPr>
            <a:t>Επιλεγόμενα Μαθήματα</a:t>
          </a:r>
          <a:r>
            <a:rPr lang="en-US" sz="3200" dirty="0">
              <a:latin typeface="+mn-lt"/>
              <a:cs typeface="Arial" panose="020B0604020202020204" pitchFamily="34" charset="0"/>
            </a:rPr>
            <a:t> </a:t>
          </a:r>
          <a:r>
            <a:rPr lang="el-GR" sz="3200" dirty="0">
              <a:latin typeface="+mn-lt"/>
              <a:cs typeface="Arial" panose="020B0604020202020204" pitchFamily="34" charset="0"/>
            </a:rPr>
            <a:t>(1</a:t>
          </a:r>
          <a:r>
            <a:rPr lang="en-US" sz="3200" dirty="0">
              <a:latin typeface="+mn-lt"/>
              <a:cs typeface="Arial" panose="020B0604020202020204" pitchFamily="34" charset="0"/>
            </a:rPr>
            <a:t>x4=4)</a:t>
          </a:r>
          <a:endParaRPr lang="el-GR" sz="3200" dirty="0">
            <a:latin typeface="+mn-lt"/>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400" b="1" dirty="0">
              <a:latin typeface="+mn-lt"/>
              <a:cs typeface="Arial" pitchFamily="34" charset="0"/>
            </a:rPr>
            <a:t>Εικαστικές Εφαρμογές</a:t>
          </a: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400" b="1" dirty="0">
              <a:latin typeface="+mn-lt"/>
              <a:cs typeface="Arial" pitchFamily="34" charset="0"/>
            </a:rPr>
            <a:t>Μουσικές Εφαρμογές </a:t>
          </a: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38FC5747-03EB-4385-9A07-96C14E53DE5A}">
      <dgm:prSet phldrT="[Text]" custT="1"/>
      <dgm:spPr/>
      <dgm:t>
        <a:bodyPr/>
        <a:lstStyle/>
        <a:p>
          <a:r>
            <a:rPr lang="el-GR" sz="2400" b="1" dirty="0">
              <a:latin typeface="+mn-lt"/>
              <a:cs typeface="Arial" pitchFamily="34" charset="0"/>
            </a:rPr>
            <a:t>Αγγλικά ή Γαλλικά ή άλλη ξένη γλώσσα </a:t>
          </a:r>
        </a:p>
      </dgm:t>
    </dgm:pt>
    <dgm:pt modelId="{80680D53-21F1-41D0-816C-BA0CCB05ED0C}" type="parTrans" cxnId="{A2F322A5-53E7-494F-B32B-A7B73AC5ED4F}">
      <dgm:prSet/>
      <dgm:spPr/>
      <dgm:t>
        <a:bodyPr/>
        <a:lstStyle/>
        <a:p>
          <a:endParaRPr lang="en-US"/>
        </a:p>
      </dgm:t>
    </dgm:pt>
    <dgm:pt modelId="{875C42AD-69A7-4FBB-81B0-48A4A04577A6}" type="sibTrans" cxnId="{A2F322A5-53E7-494F-B32B-A7B73AC5ED4F}">
      <dgm:prSet/>
      <dgm:spPr/>
      <dgm:t>
        <a:bodyPr/>
        <a:lstStyle/>
        <a:p>
          <a:endParaRPr lang="en-US"/>
        </a:p>
      </dgm:t>
    </dgm:pt>
    <dgm:pt modelId="{DAF3170C-D8EB-4BE2-AFBC-8189D39E8B36}">
      <dgm:prSet phldrT="[Text]" custT="1"/>
      <dgm:spPr/>
      <dgm:t>
        <a:bodyPr/>
        <a:lstStyle/>
        <a:p>
          <a:r>
            <a:rPr lang="el-GR" sz="2400" b="1" dirty="0">
              <a:latin typeface="+mn-lt"/>
              <a:cs typeface="Arial" pitchFamily="34" charset="0"/>
            </a:rPr>
            <a:t>Φωτογραφία (μόνο στη Β΄ Λυκείου)</a:t>
          </a:r>
        </a:p>
      </dgm:t>
    </dgm:pt>
    <dgm:pt modelId="{9FD7F063-C686-4BF0-A76D-3017BFFDC7D0}" type="parTrans" cxnId="{AF12E687-FD7C-49FC-B5E0-6912A751A7F7}">
      <dgm:prSet/>
      <dgm:spPr/>
      <dgm:t>
        <a:bodyPr/>
        <a:lstStyle/>
        <a:p>
          <a:endParaRPr lang="en-US"/>
        </a:p>
      </dgm:t>
    </dgm:pt>
    <dgm:pt modelId="{CEF05B64-197C-4847-ADCA-BA44E0F3946C}" type="sibTrans" cxnId="{AF12E687-FD7C-49FC-B5E0-6912A751A7F7}">
      <dgm:prSet/>
      <dgm:spPr/>
      <dgm:t>
        <a:bodyPr/>
        <a:lstStyle/>
        <a:p>
          <a:endParaRPr lang="en-US"/>
        </a:p>
      </dgm:t>
    </dgm:pt>
    <dgm:pt modelId="{AAD8DAB9-15D9-424D-9292-0C92E0E79AED}">
      <dgm:prSet phldrT="[Text]" custT="1"/>
      <dgm:spPr/>
      <dgm:t>
        <a:bodyPr/>
        <a:lstStyle/>
        <a:p>
          <a:r>
            <a:rPr lang="el-GR" sz="2400" b="1" dirty="0">
              <a:latin typeface="+mn-lt"/>
              <a:cs typeface="Arial" pitchFamily="34" charset="0"/>
            </a:rPr>
            <a:t>Θεατρολογία</a:t>
          </a:r>
        </a:p>
      </dgm:t>
    </dgm:pt>
    <dgm:pt modelId="{D0553D7E-50B7-40A3-9FF1-C21589DD9234}" type="parTrans" cxnId="{0B248D95-F04B-4E4C-A62B-4A1BDFBB4733}">
      <dgm:prSet/>
      <dgm:spPr/>
      <dgm:t>
        <a:bodyPr/>
        <a:lstStyle/>
        <a:p>
          <a:endParaRPr lang="en-US"/>
        </a:p>
      </dgm:t>
    </dgm:pt>
    <dgm:pt modelId="{A8C5EF1D-774D-408F-98BC-C2F4E454537B}" type="sibTrans" cxnId="{0B248D95-F04B-4E4C-A62B-4A1BDFBB4733}">
      <dgm:prSet/>
      <dgm:spPr/>
      <dgm:t>
        <a:bodyPr/>
        <a:lstStyle/>
        <a:p>
          <a:endParaRPr lang="en-US"/>
        </a:p>
      </dgm:t>
    </dgm:pt>
    <dgm:pt modelId="{6D127502-07E3-4AC2-A8CF-FE58CF54B9B8}">
      <dgm:prSet phldrT="[Text]" custT="1"/>
      <dgm:spPr/>
      <dgm:t>
        <a:bodyPr/>
        <a:lstStyle/>
        <a:p>
          <a:r>
            <a:rPr lang="el-GR" sz="2400" b="1" dirty="0">
              <a:latin typeface="+mn-lt"/>
              <a:cs typeface="Arial" pitchFamily="34" charset="0"/>
            </a:rPr>
            <a:t>Ελεύθερο -</a:t>
          </a:r>
          <a:r>
            <a:rPr lang="en-US" sz="2400" b="1" dirty="0">
              <a:latin typeface="+mn-lt"/>
              <a:cs typeface="Arial" pitchFamily="34" charset="0"/>
            </a:rPr>
            <a:t> </a:t>
          </a:r>
          <a:r>
            <a:rPr lang="el-GR" sz="2400" b="1" dirty="0">
              <a:latin typeface="+mn-lt"/>
              <a:cs typeface="Arial" pitchFamily="34" charset="0"/>
            </a:rPr>
            <a:t>Προοπτικό Σχέδιο </a:t>
          </a:r>
        </a:p>
      </dgm:t>
    </dgm:pt>
    <dgm:pt modelId="{3003E6AA-4172-429F-9D4B-3C43052231E1}" type="parTrans" cxnId="{D7FD29BB-A65B-4A21-AA4A-CAB405B07096}">
      <dgm:prSet/>
      <dgm:spPr/>
      <dgm:t>
        <a:bodyPr/>
        <a:lstStyle/>
        <a:p>
          <a:endParaRPr lang="en-US"/>
        </a:p>
      </dgm:t>
    </dgm:pt>
    <dgm:pt modelId="{F9A4F77B-ACB7-4BA6-9F5B-EFC62934F6F7}" type="sibTrans" cxnId="{D7FD29BB-A65B-4A21-AA4A-CAB405B07096}">
      <dgm:prSet/>
      <dgm:spPr/>
      <dgm:t>
        <a:bodyPr/>
        <a:lstStyle/>
        <a:p>
          <a:endParaRPr lang="en-US"/>
        </a:p>
      </dgm:t>
    </dgm:pt>
    <dgm:pt modelId="{1B9A254B-E877-4E6B-AED2-1C8EFF3BA369}">
      <dgm:prSet phldrT="[Text]"/>
      <dgm:spPr/>
      <dgm:t>
        <a:bodyPr/>
        <a:lstStyle/>
        <a:p>
          <a:endParaRPr lang="el-GR" sz="1700" b="1" dirty="0">
            <a:latin typeface="Arial" pitchFamily="34" charset="0"/>
            <a:cs typeface="Arial" pitchFamily="34" charset="0"/>
          </a:endParaRPr>
        </a:p>
      </dgm:t>
    </dgm:pt>
    <dgm:pt modelId="{C2D88A91-2942-479F-A4EC-8037058DE094}" type="parTrans" cxnId="{B73CDEF8-6CD8-4A71-AE98-16B4D3E819AA}">
      <dgm:prSet/>
      <dgm:spPr/>
      <dgm:t>
        <a:bodyPr/>
        <a:lstStyle/>
        <a:p>
          <a:endParaRPr lang="en-US"/>
        </a:p>
      </dgm:t>
    </dgm:pt>
    <dgm:pt modelId="{86EAD0CA-F74B-4539-BD8E-C5B6CFC6C4C1}" type="sibTrans" cxnId="{B73CDEF8-6CD8-4A71-AE98-16B4D3E819AA}">
      <dgm:prSet/>
      <dgm:spPr/>
      <dgm:t>
        <a:bodyPr/>
        <a:lstStyle/>
        <a:p>
          <a:endParaRPr lang="en-US"/>
        </a:p>
      </dgm:t>
    </dgm:pt>
    <dgm:pt modelId="{636A2A24-CEE5-418E-A9FB-29FA3EF725A8}">
      <dgm:prSet phldrT="[Text]" custT="1"/>
      <dgm:spPr/>
      <dgm:t>
        <a:bodyPr/>
        <a:lstStyle/>
        <a:p>
          <a:r>
            <a:rPr lang="el-GR" sz="2400" b="1" dirty="0">
              <a:latin typeface="+mn-lt"/>
              <a:cs typeface="Arial" pitchFamily="34" charset="0"/>
            </a:rPr>
            <a:t>Γραφιστικές Εφαρμογές (μόνο στη Γ’ Λυκείου)</a:t>
          </a:r>
        </a:p>
      </dgm:t>
    </dgm:pt>
    <dgm:pt modelId="{66AB2DAF-8320-4FC6-A7E4-CD3F3CE4F06C}" type="parTrans" cxnId="{52B42EDD-74ED-47BE-9B92-F050B1265630}">
      <dgm:prSet/>
      <dgm:spPr/>
      <dgm:t>
        <a:bodyPr/>
        <a:lstStyle/>
        <a:p>
          <a:endParaRPr lang="en-US"/>
        </a:p>
      </dgm:t>
    </dgm:pt>
    <dgm:pt modelId="{57AF8620-7C64-430F-B24E-653DE21E0941}" type="sibTrans" cxnId="{52B42EDD-74ED-47BE-9B92-F050B1265630}">
      <dgm:prSet/>
      <dgm:spPr/>
      <dgm:t>
        <a:bodyPr/>
        <a:lstStyle/>
        <a:p>
          <a:endParaRPr lang="en-US"/>
        </a:p>
      </dgm:t>
    </dgm:pt>
    <dgm:pt modelId="{688FF87D-C7BF-430D-A276-2592962FCABE}">
      <dgm:prSet phldrT="[Text]" custT="1"/>
      <dgm:spPr/>
      <dgm:t>
        <a:bodyPr/>
        <a:lstStyle/>
        <a:p>
          <a:endParaRPr lang="el-GR" sz="2400" b="1" dirty="0">
            <a:latin typeface="Arial" pitchFamily="34" charset="0"/>
            <a:cs typeface="Arial" pitchFamily="34" charset="0"/>
          </a:endParaRPr>
        </a:p>
      </dgm:t>
    </dgm:pt>
    <dgm:pt modelId="{B37BEE47-DB85-4042-BB39-899E5BDECD36}" type="parTrans" cxnId="{8D4881DE-8530-46EB-83C6-CC4A7AF5123B}">
      <dgm:prSet/>
      <dgm:spPr/>
      <dgm:t>
        <a:bodyPr/>
        <a:lstStyle/>
        <a:p>
          <a:endParaRPr lang="en-CY"/>
        </a:p>
      </dgm:t>
    </dgm:pt>
    <dgm:pt modelId="{C0CBDFE3-9F10-4EFB-8CA9-3BFFB94E70FF}" type="sibTrans" cxnId="{8D4881DE-8530-46EB-83C6-CC4A7AF5123B}">
      <dgm:prSet/>
      <dgm:spPr/>
      <dgm:t>
        <a:bodyPr/>
        <a:lstStyle/>
        <a:p>
          <a:endParaRPr lang="en-CY"/>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X="100601" custScaleY="130644" custLinFactNeighborX="-745" custLinFactNeighborY="66">
        <dgm:presLayoutVars>
          <dgm:bulletEnabled val="1"/>
        </dgm:presLayoutVars>
      </dgm:prSet>
      <dgm:spPr/>
    </dgm:pt>
  </dgm:ptLst>
  <dgm:cxnLst>
    <dgm:cxn modelId="{A184EB14-D66C-451F-A7F2-EC4495A373AB}" type="presOf" srcId="{688FF87D-C7BF-430D-A276-2592962FCABE}" destId="{5DAB53F4-0F38-4A56-B19E-F76D8D0D8FA9}" srcOrd="0" destOrd="0" presId="urn:microsoft.com/office/officeart/2005/8/layout/vList5"/>
    <dgm:cxn modelId="{8516442F-486D-415D-A86B-9B49B14BAB17}" type="presOf" srcId="{38FC5747-03EB-4385-9A07-96C14E53DE5A}" destId="{5DAB53F4-0F38-4A56-B19E-F76D8D0D8FA9}" srcOrd="0" destOrd="4" presId="urn:microsoft.com/office/officeart/2005/8/layout/vList5"/>
    <dgm:cxn modelId="{A18AB737-7129-4147-A2BD-1A9F5DDEAB0E}" type="presOf" srcId="{722890A6-563C-41A5-ABCD-A531CEF7D8D0}" destId="{6E6C3B06-4E20-4931-8CF1-6C1522C0DC44}"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53CD0F58-3C32-4ABC-9D84-4041D2672C19}" type="presOf" srcId="{38E1184F-503D-44E3-BF58-8DBD15568963}" destId="{2DA32674-03A1-44D2-9784-086788D170D1}" srcOrd="0" destOrd="0" presId="urn:microsoft.com/office/officeart/2005/8/layout/vList5"/>
    <dgm:cxn modelId="{2E36F580-3EEA-4C76-AB29-2C0E0BE948EB}" type="presOf" srcId="{06FC2E41-536D-440A-A8AA-746EB963E305}" destId="{4ABF4550-95B7-4DC0-B502-1C6FF503B397}" srcOrd="0" destOrd="0" presId="urn:microsoft.com/office/officeart/2005/8/layout/vList5"/>
    <dgm:cxn modelId="{9CF36C84-4AAE-4279-BB8D-F4EEEA1FC660}" type="presOf" srcId="{DAF3170C-D8EB-4BE2-AFBC-8189D39E8B36}" destId="{5DAB53F4-0F38-4A56-B19E-F76D8D0D8FA9}" srcOrd="0" destOrd="5" presId="urn:microsoft.com/office/officeart/2005/8/layout/vList5"/>
    <dgm:cxn modelId="{61A32485-9BA4-4956-A834-B5348FE53634}" srcId="{38E1184F-503D-44E3-BF58-8DBD15568963}" destId="{44E5A667-89E5-4D56-8E4A-1DFF5985CB21}" srcOrd="2" destOrd="0" parTransId="{D6138D2A-CB9B-44C8-AC24-E09EB853C580}" sibTransId="{22B2067C-00E7-4775-9738-06AA12A356BC}"/>
    <dgm:cxn modelId="{AF12E687-FD7C-49FC-B5E0-6912A751A7F7}" srcId="{579F1D68-F29D-4E5C-A701-42196EF07738}" destId="{DAF3170C-D8EB-4BE2-AFBC-8189D39E8B36}" srcOrd="5" destOrd="0" parTransId="{9FD7F063-C686-4BF0-A76D-3017BFFDC7D0}" sibTransId="{CEF05B64-197C-4847-ADCA-BA44E0F3946C}"/>
    <dgm:cxn modelId="{0B248D95-F04B-4E4C-A62B-4A1BDFBB4733}" srcId="{38E1184F-503D-44E3-BF58-8DBD15568963}" destId="{AAD8DAB9-15D9-424D-9292-0C92E0E79AED}" srcOrd="1" destOrd="0" parTransId="{D0553D7E-50B7-40A3-9FF1-C21589DD9234}" sibTransId="{A8C5EF1D-774D-408F-98BC-C2F4E454537B}"/>
    <dgm:cxn modelId="{FC459199-55C5-4BF0-8A3A-51390407A072}" type="presOf" srcId="{6D127502-07E3-4AC2-A8CF-FE58CF54B9B8}" destId="{5DAB53F4-0F38-4A56-B19E-F76D8D0D8FA9}" srcOrd="0" destOrd="2" presId="urn:microsoft.com/office/officeart/2005/8/layout/vList5"/>
    <dgm:cxn modelId="{8D73679E-E267-49EA-8E5E-9A428372BAC2}" type="presOf" srcId="{AAD8DAB9-15D9-424D-9292-0C92E0E79AED}" destId="{4ABF4550-95B7-4DC0-B502-1C6FF503B397}" srcOrd="0" destOrd="1" presId="urn:microsoft.com/office/officeart/2005/8/layout/vList5"/>
    <dgm:cxn modelId="{108EA8A0-60B6-47E8-8637-40E1339F2A4B}" type="presOf" srcId="{636A2A24-CEE5-418E-A9FB-29FA3EF725A8}" destId="{5DAB53F4-0F38-4A56-B19E-F76D8D0D8FA9}" srcOrd="0" destOrd="6" presId="urn:microsoft.com/office/officeart/2005/8/layout/vList5"/>
    <dgm:cxn modelId="{A2F322A5-53E7-494F-B32B-A7B73AC5ED4F}" srcId="{579F1D68-F29D-4E5C-A701-42196EF07738}" destId="{38FC5747-03EB-4385-9A07-96C14E53DE5A}" srcOrd="4" destOrd="0" parTransId="{80680D53-21F1-41D0-816C-BA0CCB05ED0C}" sibTransId="{875C42AD-69A7-4FBB-81B0-48A4A04577A6}"/>
    <dgm:cxn modelId="{3DC546B3-7DA2-472C-8CB1-AA648BAA8656}" type="presOf" srcId="{44E5A667-89E5-4D56-8E4A-1DFF5985CB21}" destId="{4ABF4550-95B7-4DC0-B502-1C6FF503B397}" srcOrd="0" destOrd="2"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D7FD29BB-A65B-4A21-AA4A-CAB405B07096}" srcId="{579F1D68-F29D-4E5C-A701-42196EF07738}" destId="{6D127502-07E3-4AC2-A8CF-FE58CF54B9B8}" srcOrd="2" destOrd="0" parTransId="{3003E6AA-4172-429F-9D4B-3C43052231E1}" sibTransId="{F9A4F77B-ACB7-4BA6-9F5B-EFC62934F6F7}"/>
    <dgm:cxn modelId="{8CAF8FC1-B9C2-496A-922B-9F5ACA8220B9}" type="presOf" srcId="{579F1D68-F29D-4E5C-A701-42196EF07738}" destId="{94354C91-2B7D-453F-8F5B-5146C7A4F1FD}" srcOrd="0" destOrd="0" presId="urn:microsoft.com/office/officeart/2005/8/layout/vList5"/>
    <dgm:cxn modelId="{7275AEC6-2602-4C41-AB54-AFEC335B4399}" type="presOf" srcId="{63D169C7-2250-418B-B8D4-03356B4EFC95}" destId="{5DAB53F4-0F38-4A56-B19E-F76D8D0D8FA9}" srcOrd="0" destOrd="3" presId="urn:microsoft.com/office/officeart/2005/8/layout/vList5"/>
    <dgm:cxn modelId="{3E521DCA-AA42-4415-AD62-B30842EEAB79}" type="presOf" srcId="{A2111EA8-C39B-4E1D-A58B-62CC820DB25B}" destId="{5DAB53F4-0F38-4A56-B19E-F76D8D0D8FA9}" srcOrd="0" destOrd="1" presId="urn:microsoft.com/office/officeart/2005/8/layout/vList5"/>
    <dgm:cxn modelId="{2BE114D6-1906-4F63-B4E4-BA92DE8580EB}" type="presOf" srcId="{1B9A254B-E877-4E6B-AED2-1C8EFF3BA369}" destId="{5DAB53F4-0F38-4A56-B19E-F76D8D0D8FA9}" srcOrd="0" destOrd="7" presId="urn:microsoft.com/office/officeart/2005/8/layout/vList5"/>
    <dgm:cxn modelId="{52B42EDD-74ED-47BE-9B92-F050B1265630}" srcId="{579F1D68-F29D-4E5C-A701-42196EF07738}" destId="{636A2A24-CEE5-418E-A9FB-29FA3EF725A8}" srcOrd="6" destOrd="0" parTransId="{66AB2DAF-8320-4FC6-A7E4-CD3F3CE4F06C}" sibTransId="{57AF8620-7C64-430F-B24E-653DE21E0941}"/>
    <dgm:cxn modelId="{8D4881DE-8530-46EB-83C6-CC4A7AF5123B}" srcId="{579F1D68-F29D-4E5C-A701-42196EF07738}" destId="{688FF87D-C7BF-430D-A276-2592962FCABE}" srcOrd="0" destOrd="0" parTransId="{B37BEE47-DB85-4042-BB39-899E5BDECD36}" sibTransId="{C0CBDFE3-9F10-4EFB-8CA9-3BFFB94E70FF}"/>
    <dgm:cxn modelId="{889FB3E4-8E48-4495-8234-D07C1E471EF3}" srcId="{579F1D68-F29D-4E5C-A701-42196EF07738}" destId="{63D169C7-2250-418B-B8D4-03356B4EFC95}" srcOrd="3" destOrd="0" parTransId="{21B226F7-0747-4B95-B815-1CAFCC535360}" sibTransId="{5C2D610D-94A4-4C55-9096-8547BC7951B0}"/>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1" destOrd="0" parTransId="{298450FA-BA85-467B-ACDE-63A91FC4A749}" sibTransId="{6867AB1B-ED05-4F0A-84D2-BC5E00F866C6}"/>
    <dgm:cxn modelId="{B73CDEF8-6CD8-4A71-AE98-16B4D3E819AA}" srcId="{579F1D68-F29D-4E5C-A701-42196EF07738}" destId="{1B9A254B-E877-4E6B-AED2-1C8EFF3BA369}" srcOrd="7" destOrd="0" parTransId="{C2D88A91-2942-479F-A4EC-8037058DE094}" sibTransId="{86EAD0CA-F74B-4539-BD8E-C5B6CFC6C4C1}"/>
    <dgm:cxn modelId="{8EBA1AD4-82B2-4D48-86BC-806A1E020C59}" type="presParOf" srcId="{6E6C3B06-4E20-4931-8CF1-6C1522C0DC44}" destId="{79703B63-DD68-4591-8015-645979EEB24A}" srcOrd="0" destOrd="0" presId="urn:microsoft.com/office/officeart/2005/8/layout/vList5"/>
    <dgm:cxn modelId="{3A4FBEA4-673F-450E-865C-1EB39759C53C}" type="presParOf" srcId="{79703B63-DD68-4591-8015-645979EEB24A}" destId="{2DA32674-03A1-44D2-9784-086788D170D1}" srcOrd="0" destOrd="0" presId="urn:microsoft.com/office/officeart/2005/8/layout/vList5"/>
    <dgm:cxn modelId="{645215A8-A808-4E66-9E7B-3C364CACB996}" type="presParOf" srcId="{79703B63-DD68-4591-8015-645979EEB24A}" destId="{4ABF4550-95B7-4DC0-B502-1C6FF503B397}" srcOrd="1" destOrd="0" presId="urn:microsoft.com/office/officeart/2005/8/layout/vList5"/>
    <dgm:cxn modelId="{7AC7E4DC-580C-4B33-AC30-210527F7D80B}" type="presParOf" srcId="{6E6C3B06-4E20-4931-8CF1-6C1522C0DC44}" destId="{D0F5E840-0A57-48B9-8766-643FA05DF03D}" srcOrd="1" destOrd="0" presId="urn:microsoft.com/office/officeart/2005/8/layout/vList5"/>
    <dgm:cxn modelId="{EA64A9CD-2143-4F89-BCA5-6A61C1E9A12C}" type="presParOf" srcId="{6E6C3B06-4E20-4931-8CF1-6C1522C0DC44}" destId="{5ACF51CB-00B1-4DE1-9CAC-DA374F4EB8A1}" srcOrd="2" destOrd="0" presId="urn:microsoft.com/office/officeart/2005/8/layout/vList5"/>
    <dgm:cxn modelId="{E5A02252-4413-4EB2-B5C0-E2BFD1E7D01C}" type="presParOf" srcId="{5ACF51CB-00B1-4DE1-9CAC-DA374F4EB8A1}" destId="{94354C91-2B7D-453F-8F5B-5146C7A4F1FD}" srcOrd="0" destOrd="0" presId="urn:microsoft.com/office/officeart/2005/8/layout/vList5"/>
    <dgm:cxn modelId="{1C70F34D-764B-43D5-BAC7-A7650ACDEF9E}"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A9F954-9432-4319-83E9-3BDB1C415EB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CEF2934-6CD0-4ED0-A64D-6A637805FCB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400" b="1" dirty="0">
            <a:solidFill>
              <a:srgbClr val="7030A0"/>
            </a:solidFill>
            <a:latin typeface="Times New Roman" panose="02020603050405020304" pitchFamily="18" charset="0"/>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el-GR" sz="2400" b="1" dirty="0">
              <a:solidFill>
                <a:srgbClr val="7030A0"/>
              </a:solidFill>
              <a:latin typeface="Times New Roman" panose="02020603050405020304" pitchFamily="18" charset="0"/>
              <a:cs typeface="Times New Roman" panose="02020603050405020304" pitchFamily="18" charset="0"/>
            </a:rPr>
            <a:t>Επιστημονικά Πεδία </a:t>
          </a:r>
          <a:endParaRPr lang="en-US" sz="2400" b="1" dirty="0">
            <a:solidFill>
              <a:srgbClr val="7030A0"/>
            </a:solidFill>
            <a:latin typeface="Times New Roman" panose="02020603050405020304" pitchFamily="18" charset="0"/>
            <a:cs typeface="Times New Roman" panose="02020603050405020304" pitchFamily="18" charset="0"/>
          </a:endParaRPr>
        </a:p>
        <a:p>
          <a:pPr defTabSz="889000">
            <a:lnSpc>
              <a:spcPct val="90000"/>
            </a:lnSpc>
            <a:spcBef>
              <a:spcPct val="0"/>
            </a:spcBef>
            <a:spcAft>
              <a:spcPct val="35000"/>
            </a:spcAft>
          </a:pPr>
          <a:endParaRPr lang="en-US" sz="3600" b="1" dirty="0">
            <a:solidFill>
              <a:srgbClr val="7030A0"/>
            </a:solidFill>
          </a:endParaRPr>
        </a:p>
      </dgm:t>
    </dgm:pt>
    <dgm:pt modelId="{DEBF993E-9D6D-44AE-9017-8E4CE42ABB2F}" type="parTrans" cxnId="{0E9CEEEE-5650-4711-B0A3-009893F30595}">
      <dgm:prSet/>
      <dgm:spPr/>
      <dgm:t>
        <a:bodyPr/>
        <a:lstStyle/>
        <a:p>
          <a:endParaRPr lang="en-US"/>
        </a:p>
      </dgm:t>
    </dgm:pt>
    <dgm:pt modelId="{B161FB5F-A82C-4276-B799-B66E954C29A0}" type="sibTrans" cxnId="{0E9CEEEE-5650-4711-B0A3-009893F30595}">
      <dgm:prSet/>
      <dgm:spPr>
        <a:solidFill>
          <a:srgbClr val="FFC000"/>
        </a:solidFill>
      </dgm:spPr>
      <dgm:t>
        <a:bodyPr/>
        <a:lstStyle/>
        <a:p>
          <a:endParaRPr lang="en-US"/>
        </a:p>
      </dgm:t>
    </dgm:pt>
    <dgm:pt modelId="{63CC1908-71B1-4A3E-975D-718C3B99888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800" b="1" dirty="0">
              <a:solidFill>
                <a:srgbClr val="7030A0"/>
              </a:solidFill>
              <a:latin typeface="Times New Roman" panose="02020603050405020304" pitchFamily="18" charset="0"/>
              <a:cs typeface="Times New Roman" panose="02020603050405020304" pitchFamily="18" charset="0"/>
            </a:rPr>
            <a:t> Πλαίσια Πρόσβασης</a:t>
          </a:r>
          <a:endParaRPr lang="en-US" sz="2800" b="1" dirty="0">
            <a:solidFill>
              <a:srgbClr val="7030A0"/>
            </a:solidFill>
            <a:latin typeface="Times New Roman" panose="02020603050405020304" pitchFamily="18" charset="0"/>
            <a:cs typeface="Times New Roman" panose="02020603050405020304" pitchFamily="18" charset="0"/>
          </a:endParaRPr>
        </a:p>
        <a:p>
          <a:pPr defTabSz="222250">
            <a:lnSpc>
              <a:spcPct val="90000"/>
            </a:lnSpc>
            <a:spcBef>
              <a:spcPct val="0"/>
            </a:spcBef>
            <a:spcAft>
              <a:spcPct val="35000"/>
            </a:spcAft>
          </a:pPr>
          <a:endParaRPr lang="en-US" sz="500" dirty="0"/>
        </a:p>
      </dgm:t>
    </dgm:pt>
    <dgm:pt modelId="{28A128CB-EF2C-4270-8846-B1F77EA49C9B}" type="parTrans" cxnId="{990089E6-850B-47E4-B1E7-CD1C135E0CAC}">
      <dgm:prSet/>
      <dgm:spPr/>
      <dgm:t>
        <a:bodyPr/>
        <a:lstStyle/>
        <a:p>
          <a:endParaRPr lang="en-US"/>
        </a:p>
      </dgm:t>
    </dgm:pt>
    <dgm:pt modelId="{CF3D50C1-1064-4561-A7F0-ACC760675975}" type="sibTrans" cxnId="{990089E6-850B-47E4-B1E7-CD1C135E0CAC}">
      <dgm:prSet/>
      <dgm:spPr>
        <a:solidFill>
          <a:srgbClr val="FFC000"/>
        </a:solidFill>
      </dgm:spPr>
      <dgm:t>
        <a:bodyPr/>
        <a:lstStyle/>
        <a:p>
          <a:endParaRPr lang="en-US"/>
        </a:p>
      </dgm:t>
    </dgm:pt>
    <dgm:pt modelId="{3ECA1EC6-4845-497D-9610-AB332246076B}">
      <dgm:prSet phldrT="[Text]" custT="1"/>
      <dgm:spPr/>
      <dgm:t>
        <a:bodyPr/>
        <a:lstStyle/>
        <a:p>
          <a:r>
            <a:rPr lang="el-GR" sz="2400" b="1" dirty="0">
              <a:solidFill>
                <a:srgbClr val="7030A0"/>
              </a:solidFill>
              <a:latin typeface="Times New Roman" panose="02020603050405020304" pitchFamily="18" charset="0"/>
              <a:cs typeface="Times New Roman" panose="02020603050405020304" pitchFamily="18" charset="0"/>
            </a:rPr>
            <a:t>Κατεύθυνση Β΄&amp; Γ΄</a:t>
          </a:r>
        </a:p>
        <a:p>
          <a:r>
            <a:rPr lang="el-GR" sz="2400" b="1" dirty="0">
              <a:solidFill>
                <a:srgbClr val="7030A0"/>
              </a:solidFill>
              <a:latin typeface="Times New Roman" panose="02020603050405020304" pitchFamily="18" charset="0"/>
              <a:cs typeface="Times New Roman" panose="02020603050405020304" pitchFamily="18" charset="0"/>
            </a:rPr>
            <a:t>Λυκείου</a:t>
          </a:r>
        </a:p>
      </dgm:t>
    </dgm:pt>
    <dgm:pt modelId="{A5DAEA19-000C-41F7-B9FF-E9A41E6AC672}" type="parTrans" cxnId="{FAE82B92-8B15-4390-AB50-C3729F6EBE6A}">
      <dgm:prSet/>
      <dgm:spPr/>
      <dgm:t>
        <a:bodyPr/>
        <a:lstStyle/>
        <a:p>
          <a:endParaRPr lang="en-US"/>
        </a:p>
      </dgm:t>
    </dgm:pt>
    <dgm:pt modelId="{7C66EBFD-C5B6-4943-9F5B-4797095560E0}" type="sibTrans" cxnId="{FAE82B92-8B15-4390-AB50-C3729F6EBE6A}">
      <dgm:prSet/>
      <dgm:spPr>
        <a:solidFill>
          <a:srgbClr val="FFC000"/>
        </a:solidFill>
      </dgm:spPr>
      <dgm:t>
        <a:bodyPr/>
        <a:lstStyle/>
        <a:p>
          <a:endParaRPr lang="en-US" dirty="0"/>
        </a:p>
      </dgm:t>
    </dgm:pt>
    <dgm:pt modelId="{10462B33-F0BB-4180-A582-289D2538BC99}">
      <dgm:prSet phldrT="[Text]" custT="1"/>
      <dgm:spPr/>
      <dgm:t>
        <a:bodyPr/>
        <a:lstStyle/>
        <a:p>
          <a:r>
            <a:rPr lang="el-GR" sz="2600" b="1" dirty="0">
              <a:solidFill>
                <a:srgbClr val="7030A0"/>
              </a:solidFill>
              <a:latin typeface="Times New Roman" panose="02020603050405020304" pitchFamily="18" charset="0"/>
              <a:cs typeface="Times New Roman" panose="02020603050405020304" pitchFamily="18" charset="0"/>
            </a:rPr>
            <a:t>ΟΜΠ Α΄ </a:t>
          </a:r>
          <a:r>
            <a:rPr lang="el-GR" sz="2000" b="1" dirty="0">
              <a:solidFill>
                <a:srgbClr val="7030A0"/>
              </a:solidFill>
              <a:latin typeface="Times New Roman" panose="02020603050405020304" pitchFamily="18" charset="0"/>
              <a:cs typeface="Times New Roman" panose="02020603050405020304" pitchFamily="18" charset="0"/>
            </a:rPr>
            <a:t>Λυκείου </a:t>
          </a:r>
          <a:endParaRPr lang="en-US" sz="2000" b="1" dirty="0">
            <a:solidFill>
              <a:srgbClr val="7030A0"/>
            </a:solidFill>
            <a:latin typeface="Times New Roman" panose="02020603050405020304" pitchFamily="18" charset="0"/>
            <a:cs typeface="Times New Roman" panose="02020603050405020304" pitchFamily="18" charset="0"/>
          </a:endParaRPr>
        </a:p>
      </dgm:t>
    </dgm:pt>
    <dgm:pt modelId="{4894EE2D-BE73-4850-9FDD-64C7CA752992}" type="parTrans" cxnId="{71F5921D-877D-4C65-9005-B7CFE677D3D3}">
      <dgm:prSet/>
      <dgm:spPr/>
      <dgm:t>
        <a:bodyPr/>
        <a:lstStyle/>
        <a:p>
          <a:endParaRPr lang="en-US"/>
        </a:p>
      </dgm:t>
    </dgm:pt>
    <dgm:pt modelId="{14951D4A-494D-48A3-AFED-6D5932BFD967}" type="sibTrans" cxnId="{71F5921D-877D-4C65-9005-B7CFE677D3D3}">
      <dgm:prSet/>
      <dgm:spPr>
        <a:solidFill>
          <a:srgbClr val="FFC000"/>
        </a:solidFill>
      </dgm:spPr>
      <dgm:t>
        <a:bodyPr/>
        <a:lstStyle/>
        <a:p>
          <a:endParaRPr lang="en-US" baseline="0" dirty="0">
            <a:solidFill>
              <a:srgbClr val="FFC000"/>
            </a:solidFill>
          </a:endParaRPr>
        </a:p>
      </dgm:t>
    </dgm:pt>
    <dgm:pt modelId="{B9CC0844-50EB-48EC-9125-4F32F1D39817}" type="pres">
      <dgm:prSet presAssocID="{FAA9F954-9432-4319-83E9-3BDB1C415EBA}" presName="cycle" presStyleCnt="0">
        <dgm:presLayoutVars>
          <dgm:dir/>
          <dgm:resizeHandles val="exact"/>
        </dgm:presLayoutVars>
      </dgm:prSet>
      <dgm:spPr/>
    </dgm:pt>
    <dgm:pt modelId="{EDC0DDEA-0C07-4887-BD38-D12D3FF3443B}" type="pres">
      <dgm:prSet presAssocID="{5CEF2934-6CD0-4ED0-A64D-6A637805FCB4}" presName="node" presStyleLbl="node1" presStyleIdx="0" presStyleCnt="4" custScaleX="201728" custScaleY="90325" custRadScaleRad="97591" custRadScaleInc="2214">
        <dgm:presLayoutVars>
          <dgm:bulletEnabled val="1"/>
        </dgm:presLayoutVars>
      </dgm:prSet>
      <dgm:spPr/>
    </dgm:pt>
    <dgm:pt modelId="{5984CFCB-A999-4E31-A8D3-CA2F2D10EED1}" type="pres">
      <dgm:prSet presAssocID="{B161FB5F-A82C-4276-B799-B66E954C29A0}" presName="sibTrans" presStyleLbl="sibTrans2D1" presStyleIdx="0" presStyleCnt="4" custScaleX="201077" custScaleY="89237" custLinFactX="4416" custLinFactNeighborX="100000" custLinFactNeighborY="-54245"/>
      <dgm:spPr/>
    </dgm:pt>
    <dgm:pt modelId="{D3EDBE8F-C259-49B9-8906-A55A4057E42A}" type="pres">
      <dgm:prSet presAssocID="{B161FB5F-A82C-4276-B799-B66E954C29A0}" presName="connectorText" presStyleLbl="sibTrans2D1" presStyleIdx="0" presStyleCnt="4"/>
      <dgm:spPr/>
    </dgm:pt>
    <dgm:pt modelId="{37F8AE19-3FEE-40C5-A10E-600ED9E490A0}" type="pres">
      <dgm:prSet presAssocID="{63CC1908-71B1-4A3E-975D-718C3B998881}" presName="node" presStyleLbl="node1" presStyleIdx="1" presStyleCnt="4" custScaleX="185963" custScaleY="106189" custRadScaleRad="195101" custRadScaleInc="-2095">
        <dgm:presLayoutVars>
          <dgm:bulletEnabled val="1"/>
        </dgm:presLayoutVars>
      </dgm:prSet>
      <dgm:spPr/>
    </dgm:pt>
    <dgm:pt modelId="{6CACA3CF-A50B-4E07-9C2D-A6E54A8A8F30}" type="pres">
      <dgm:prSet presAssocID="{CF3D50C1-1064-4561-A7F0-ACC760675975}" presName="sibTrans" presStyleLbl="sibTrans2D1" presStyleIdx="1" presStyleCnt="4" custScaleX="187834" custLinFactNeighborX="33955" custLinFactNeighborY="47043"/>
      <dgm:spPr/>
    </dgm:pt>
    <dgm:pt modelId="{E048D0CD-7792-43C6-B7A1-81451FC6C2CE}" type="pres">
      <dgm:prSet presAssocID="{CF3D50C1-1064-4561-A7F0-ACC760675975}" presName="connectorText" presStyleLbl="sibTrans2D1" presStyleIdx="1" presStyleCnt="4"/>
      <dgm:spPr/>
    </dgm:pt>
    <dgm:pt modelId="{26CA00F2-F716-4B71-AE04-846D788B19EB}" type="pres">
      <dgm:prSet presAssocID="{3ECA1EC6-4845-497D-9610-AB332246076B}" presName="node" presStyleLbl="node1" presStyleIdx="2" presStyleCnt="4" custScaleX="168942" custScaleY="89669" custRadScaleRad="97319" custRadScaleInc="18830">
        <dgm:presLayoutVars>
          <dgm:bulletEnabled val="1"/>
        </dgm:presLayoutVars>
      </dgm:prSet>
      <dgm:spPr/>
    </dgm:pt>
    <dgm:pt modelId="{2FF1237E-8C1D-469C-99D2-C982766876C3}" type="pres">
      <dgm:prSet presAssocID="{7C66EBFD-C5B6-4943-9F5B-4797095560E0}" presName="sibTrans" presStyleLbl="sibTrans2D1" presStyleIdx="2" presStyleCnt="4" custFlipVert="0" custScaleX="153368" custScaleY="94562" custLinFactNeighborX="-54393" custLinFactNeighborY="49635"/>
      <dgm:spPr/>
    </dgm:pt>
    <dgm:pt modelId="{A5D15936-791A-4420-B5D6-69D14EFCDE09}" type="pres">
      <dgm:prSet presAssocID="{7C66EBFD-C5B6-4943-9F5B-4797095560E0}" presName="connectorText" presStyleLbl="sibTrans2D1" presStyleIdx="2" presStyleCnt="4"/>
      <dgm:spPr/>
    </dgm:pt>
    <dgm:pt modelId="{DEA15168-BD7F-4A08-B67F-42B453A89402}" type="pres">
      <dgm:prSet presAssocID="{10462B33-F0BB-4180-A582-289D2538BC99}" presName="node" presStyleLbl="node1" presStyleIdx="3" presStyleCnt="4" custScaleX="113095" custScaleY="122980" custRadScaleRad="211488" custRadScaleInc="5857">
        <dgm:presLayoutVars>
          <dgm:bulletEnabled val="1"/>
        </dgm:presLayoutVars>
      </dgm:prSet>
      <dgm:spPr/>
    </dgm:pt>
    <dgm:pt modelId="{3AEDC80C-E343-443E-BF10-7132EC935CBF}" type="pres">
      <dgm:prSet presAssocID="{14951D4A-494D-48A3-AFED-6D5932BFD967}" presName="sibTrans" presStyleLbl="sibTrans2D1" presStyleIdx="3" presStyleCnt="4" custScaleX="152110" custScaleY="83079" custLinFactNeighborX="-54898" custLinFactNeighborY="-95106"/>
      <dgm:spPr/>
    </dgm:pt>
    <dgm:pt modelId="{56C84869-0E1A-4DD0-962B-0E09C8B2BC9D}" type="pres">
      <dgm:prSet presAssocID="{14951D4A-494D-48A3-AFED-6D5932BFD967}" presName="connectorText" presStyleLbl="sibTrans2D1" presStyleIdx="3" presStyleCnt="4"/>
      <dgm:spPr/>
    </dgm:pt>
  </dgm:ptLst>
  <dgm:cxnLst>
    <dgm:cxn modelId="{BA6B3701-54EA-42EF-8B9A-5F5F7A9194B4}" type="presOf" srcId="{3ECA1EC6-4845-497D-9610-AB332246076B}" destId="{26CA00F2-F716-4B71-AE04-846D788B19EB}" srcOrd="0" destOrd="0" presId="urn:microsoft.com/office/officeart/2005/8/layout/cycle2"/>
    <dgm:cxn modelId="{41CAAD0F-274F-4164-884D-3D88894E6CA6}" type="presOf" srcId="{14951D4A-494D-48A3-AFED-6D5932BFD967}" destId="{56C84869-0E1A-4DD0-962B-0E09C8B2BC9D}" srcOrd="1" destOrd="0" presId="urn:microsoft.com/office/officeart/2005/8/layout/cycle2"/>
    <dgm:cxn modelId="{F5A4C611-6D7E-468C-B225-3B9F462CA00F}" type="presOf" srcId="{7C66EBFD-C5B6-4943-9F5B-4797095560E0}" destId="{2FF1237E-8C1D-469C-99D2-C982766876C3}" srcOrd="0" destOrd="0" presId="urn:microsoft.com/office/officeart/2005/8/layout/cycle2"/>
    <dgm:cxn modelId="{BD2E201B-BCB5-44C6-9086-C3497E332F58}" type="presOf" srcId="{CF3D50C1-1064-4561-A7F0-ACC760675975}" destId="{E048D0CD-7792-43C6-B7A1-81451FC6C2CE}" srcOrd="1" destOrd="0" presId="urn:microsoft.com/office/officeart/2005/8/layout/cycle2"/>
    <dgm:cxn modelId="{71F5921D-877D-4C65-9005-B7CFE677D3D3}" srcId="{FAA9F954-9432-4319-83E9-3BDB1C415EBA}" destId="{10462B33-F0BB-4180-A582-289D2538BC99}" srcOrd="3" destOrd="0" parTransId="{4894EE2D-BE73-4850-9FDD-64C7CA752992}" sibTransId="{14951D4A-494D-48A3-AFED-6D5932BFD967}"/>
    <dgm:cxn modelId="{DF402628-CB76-4F5B-BD18-F51E5B55847C}" type="presOf" srcId="{7C66EBFD-C5B6-4943-9F5B-4797095560E0}" destId="{A5D15936-791A-4420-B5D6-69D14EFCDE09}" srcOrd="1" destOrd="0" presId="urn:microsoft.com/office/officeart/2005/8/layout/cycle2"/>
    <dgm:cxn modelId="{B0170478-8CDB-4E10-87D7-3A2E138FD55B}" type="presOf" srcId="{CF3D50C1-1064-4561-A7F0-ACC760675975}" destId="{6CACA3CF-A50B-4E07-9C2D-A6E54A8A8F30}" srcOrd="0" destOrd="0" presId="urn:microsoft.com/office/officeart/2005/8/layout/cycle2"/>
    <dgm:cxn modelId="{CC7E9B82-08C0-4BBE-AF54-7EE1DA2AE0C5}" type="presOf" srcId="{63CC1908-71B1-4A3E-975D-718C3B998881}" destId="{37F8AE19-3FEE-40C5-A10E-600ED9E490A0}" srcOrd="0" destOrd="0" presId="urn:microsoft.com/office/officeart/2005/8/layout/cycle2"/>
    <dgm:cxn modelId="{2BC3B485-4317-410E-8A80-B112BFD31BD5}" type="presOf" srcId="{B161FB5F-A82C-4276-B799-B66E954C29A0}" destId="{D3EDBE8F-C259-49B9-8906-A55A4057E42A}" srcOrd="1" destOrd="0" presId="urn:microsoft.com/office/officeart/2005/8/layout/cycle2"/>
    <dgm:cxn modelId="{5C6C7387-EA09-460A-82F9-5FA9D485C756}" type="presOf" srcId="{5CEF2934-6CD0-4ED0-A64D-6A637805FCB4}" destId="{EDC0DDEA-0C07-4887-BD38-D12D3FF3443B}" srcOrd="0" destOrd="0" presId="urn:microsoft.com/office/officeart/2005/8/layout/cycle2"/>
    <dgm:cxn modelId="{A1FB5A8A-11F6-4B3D-A21C-D4545BF8E13F}" type="presOf" srcId="{B161FB5F-A82C-4276-B799-B66E954C29A0}" destId="{5984CFCB-A999-4E31-A8D3-CA2F2D10EED1}" srcOrd="0" destOrd="0" presId="urn:microsoft.com/office/officeart/2005/8/layout/cycle2"/>
    <dgm:cxn modelId="{FAE82B92-8B15-4390-AB50-C3729F6EBE6A}" srcId="{FAA9F954-9432-4319-83E9-3BDB1C415EBA}" destId="{3ECA1EC6-4845-497D-9610-AB332246076B}" srcOrd="2" destOrd="0" parTransId="{A5DAEA19-000C-41F7-B9FF-E9A41E6AC672}" sibTransId="{7C66EBFD-C5B6-4943-9F5B-4797095560E0}"/>
    <dgm:cxn modelId="{A081DA9D-5E71-48DA-8143-E23AC2C4E0EC}" type="presOf" srcId="{14951D4A-494D-48A3-AFED-6D5932BFD967}" destId="{3AEDC80C-E343-443E-BF10-7132EC935CBF}" srcOrd="0" destOrd="0" presId="urn:microsoft.com/office/officeart/2005/8/layout/cycle2"/>
    <dgm:cxn modelId="{990089E6-850B-47E4-B1E7-CD1C135E0CAC}" srcId="{FAA9F954-9432-4319-83E9-3BDB1C415EBA}" destId="{63CC1908-71B1-4A3E-975D-718C3B998881}" srcOrd="1" destOrd="0" parTransId="{28A128CB-EF2C-4270-8846-B1F77EA49C9B}" sibTransId="{CF3D50C1-1064-4561-A7F0-ACC760675975}"/>
    <dgm:cxn modelId="{0E9CEEEE-5650-4711-B0A3-009893F30595}" srcId="{FAA9F954-9432-4319-83E9-3BDB1C415EBA}" destId="{5CEF2934-6CD0-4ED0-A64D-6A637805FCB4}" srcOrd="0" destOrd="0" parTransId="{DEBF993E-9D6D-44AE-9017-8E4CE42ABB2F}" sibTransId="{B161FB5F-A82C-4276-B799-B66E954C29A0}"/>
    <dgm:cxn modelId="{9EC410EF-8BE6-407B-BEAF-C11243A4F464}" type="presOf" srcId="{FAA9F954-9432-4319-83E9-3BDB1C415EBA}" destId="{B9CC0844-50EB-48EC-9125-4F32F1D39817}" srcOrd="0" destOrd="0" presId="urn:microsoft.com/office/officeart/2005/8/layout/cycle2"/>
    <dgm:cxn modelId="{23C59AFC-D4A6-4A5A-88C7-69AB1F42CCC7}" type="presOf" srcId="{10462B33-F0BB-4180-A582-289D2538BC99}" destId="{DEA15168-BD7F-4A08-B67F-42B453A89402}" srcOrd="0" destOrd="0" presId="urn:microsoft.com/office/officeart/2005/8/layout/cycle2"/>
    <dgm:cxn modelId="{34BBD8EE-6B39-424C-BD72-E139E0B4B45B}" type="presParOf" srcId="{B9CC0844-50EB-48EC-9125-4F32F1D39817}" destId="{EDC0DDEA-0C07-4887-BD38-D12D3FF3443B}" srcOrd="0" destOrd="0" presId="urn:microsoft.com/office/officeart/2005/8/layout/cycle2"/>
    <dgm:cxn modelId="{86D9DF9A-6286-4F02-951C-6895ED8C2016}" type="presParOf" srcId="{B9CC0844-50EB-48EC-9125-4F32F1D39817}" destId="{5984CFCB-A999-4E31-A8D3-CA2F2D10EED1}" srcOrd="1" destOrd="0" presId="urn:microsoft.com/office/officeart/2005/8/layout/cycle2"/>
    <dgm:cxn modelId="{6500D87F-4058-403C-95AA-A540B29334E6}" type="presParOf" srcId="{5984CFCB-A999-4E31-A8D3-CA2F2D10EED1}" destId="{D3EDBE8F-C259-49B9-8906-A55A4057E42A}" srcOrd="0" destOrd="0" presId="urn:microsoft.com/office/officeart/2005/8/layout/cycle2"/>
    <dgm:cxn modelId="{B3C9FA46-3237-4C9C-A367-453216BA9DCB}" type="presParOf" srcId="{B9CC0844-50EB-48EC-9125-4F32F1D39817}" destId="{37F8AE19-3FEE-40C5-A10E-600ED9E490A0}" srcOrd="2" destOrd="0" presId="urn:microsoft.com/office/officeart/2005/8/layout/cycle2"/>
    <dgm:cxn modelId="{7EB1E48F-1570-48E4-AF9D-8DD65BD6BFDA}" type="presParOf" srcId="{B9CC0844-50EB-48EC-9125-4F32F1D39817}" destId="{6CACA3CF-A50B-4E07-9C2D-A6E54A8A8F30}" srcOrd="3" destOrd="0" presId="urn:microsoft.com/office/officeart/2005/8/layout/cycle2"/>
    <dgm:cxn modelId="{8C1FF176-C652-4D2A-BB9E-24B2C914ECA7}" type="presParOf" srcId="{6CACA3CF-A50B-4E07-9C2D-A6E54A8A8F30}" destId="{E048D0CD-7792-43C6-B7A1-81451FC6C2CE}" srcOrd="0" destOrd="0" presId="urn:microsoft.com/office/officeart/2005/8/layout/cycle2"/>
    <dgm:cxn modelId="{442EAFF8-974B-447A-AACB-064710FF6074}" type="presParOf" srcId="{B9CC0844-50EB-48EC-9125-4F32F1D39817}" destId="{26CA00F2-F716-4B71-AE04-846D788B19EB}" srcOrd="4" destOrd="0" presId="urn:microsoft.com/office/officeart/2005/8/layout/cycle2"/>
    <dgm:cxn modelId="{0A8290DD-C45B-4F33-B735-6B90351C17AB}" type="presParOf" srcId="{B9CC0844-50EB-48EC-9125-4F32F1D39817}" destId="{2FF1237E-8C1D-469C-99D2-C982766876C3}" srcOrd="5" destOrd="0" presId="urn:microsoft.com/office/officeart/2005/8/layout/cycle2"/>
    <dgm:cxn modelId="{E9BB4EC9-F406-4925-9C90-80B4F0C82CE4}" type="presParOf" srcId="{2FF1237E-8C1D-469C-99D2-C982766876C3}" destId="{A5D15936-791A-4420-B5D6-69D14EFCDE09}" srcOrd="0" destOrd="0" presId="urn:microsoft.com/office/officeart/2005/8/layout/cycle2"/>
    <dgm:cxn modelId="{62683A70-49D0-46DB-89A4-D75768B1A063}" type="presParOf" srcId="{B9CC0844-50EB-48EC-9125-4F32F1D39817}" destId="{DEA15168-BD7F-4A08-B67F-42B453A89402}" srcOrd="6" destOrd="0" presId="urn:microsoft.com/office/officeart/2005/8/layout/cycle2"/>
    <dgm:cxn modelId="{EA7180DC-5226-4D85-B1D7-31B863FC201E}" type="presParOf" srcId="{B9CC0844-50EB-48EC-9125-4F32F1D39817}" destId="{3AEDC80C-E343-443E-BF10-7132EC935CBF}" srcOrd="7" destOrd="0" presId="urn:microsoft.com/office/officeart/2005/8/layout/cycle2"/>
    <dgm:cxn modelId="{FC84197D-F4F8-4406-83F5-124C88B6868A}" type="presParOf" srcId="{3AEDC80C-E343-443E-BF10-7132EC935CBF}" destId="{56C84869-0E1A-4DD0-962B-0E09C8B2BC9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7014F-5C1D-489E-9423-DAA25080C25C}">
      <dsp:nvSpPr>
        <dsp:cNvPr id="0" name=""/>
        <dsp:cNvSpPr/>
      </dsp:nvSpPr>
      <dsp:spPr>
        <a:xfrm>
          <a:off x="4126334" y="1779958"/>
          <a:ext cx="2262404" cy="1957071"/>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ΕΡΓΑΣΙΑ/ΑΓΟΡΑ ΕΡΓΑΣΙΑΣ</a:t>
          </a:r>
          <a:endParaRPr lang="en-CY" sz="1100" b="1" kern="1200" dirty="0"/>
        </a:p>
      </dsp:txBody>
      <dsp:txXfrm>
        <a:off x="4501246" y="2104272"/>
        <a:ext cx="1512580" cy="1308443"/>
      </dsp:txXfrm>
    </dsp:sp>
    <dsp:sp modelId="{786CFBFF-502A-4BD2-8391-9D8CA6A5026F}">
      <dsp:nvSpPr>
        <dsp:cNvPr id="0" name=""/>
        <dsp:cNvSpPr/>
      </dsp:nvSpPr>
      <dsp:spPr>
        <a:xfrm>
          <a:off x="5543034" y="843631"/>
          <a:ext cx="853598" cy="73548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E1BE8-9B30-4441-A44D-1371BBBC16AA}">
      <dsp:nvSpPr>
        <dsp:cNvPr id="0" name=""/>
        <dsp:cNvSpPr/>
      </dsp:nvSpPr>
      <dsp:spPr>
        <a:xfrm>
          <a:off x="4334734" y="0"/>
          <a:ext cx="1854024" cy="1603948"/>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Εργατικό Δυναμικό</a:t>
          </a:r>
          <a:endParaRPr lang="en-CY" sz="1100" b="1" kern="1200" dirty="0"/>
        </a:p>
      </dsp:txBody>
      <dsp:txXfrm>
        <a:off x="4641985" y="265808"/>
        <a:ext cx="1239522" cy="1072332"/>
      </dsp:txXfrm>
    </dsp:sp>
    <dsp:sp modelId="{0377097F-24C3-422A-A47D-20CF9EB43274}">
      <dsp:nvSpPr>
        <dsp:cNvPr id="0" name=""/>
        <dsp:cNvSpPr/>
      </dsp:nvSpPr>
      <dsp:spPr>
        <a:xfrm>
          <a:off x="6539250" y="2218602"/>
          <a:ext cx="853598" cy="73548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06B5B-1755-4890-9EBE-03D509C8C0E4}">
      <dsp:nvSpPr>
        <dsp:cNvPr id="0" name=""/>
        <dsp:cNvSpPr/>
      </dsp:nvSpPr>
      <dsp:spPr>
        <a:xfrm>
          <a:off x="6035090" y="986536"/>
          <a:ext cx="1854024" cy="1603948"/>
        </a:xfrm>
        <a:prstGeom prst="hexagon">
          <a:avLst>
            <a:gd name="adj" fmla="val 28570"/>
            <a:gd name="vf" fmla="val 11547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Οικονομικά Ενεργός Πληθυσμός/Μη οικονομικά ενεργός πληθυσμός</a:t>
          </a:r>
          <a:endParaRPr lang="en-CY" sz="1100" b="1" kern="1200" dirty="0"/>
        </a:p>
      </dsp:txBody>
      <dsp:txXfrm>
        <a:off x="6342341" y="1252344"/>
        <a:ext cx="1239522" cy="1072332"/>
      </dsp:txXfrm>
    </dsp:sp>
    <dsp:sp modelId="{F2B25BD4-7E7A-4D9E-AC9B-2046B261F91E}">
      <dsp:nvSpPr>
        <dsp:cNvPr id="0" name=""/>
        <dsp:cNvSpPr/>
      </dsp:nvSpPr>
      <dsp:spPr>
        <a:xfrm>
          <a:off x="5847214" y="3770686"/>
          <a:ext cx="853598" cy="73548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0F98C-A2BC-4507-A4D3-D28442E97C08}">
      <dsp:nvSpPr>
        <dsp:cNvPr id="0" name=""/>
        <dsp:cNvSpPr/>
      </dsp:nvSpPr>
      <dsp:spPr>
        <a:xfrm>
          <a:off x="6035090" y="2925951"/>
          <a:ext cx="1854024" cy="1603948"/>
        </a:xfrm>
        <a:prstGeom prst="hexagon">
          <a:avLst>
            <a:gd name="adj" fmla="val 28570"/>
            <a:gd name="vf" fmla="val 11547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Απασχολούμενοι </a:t>
          </a:r>
        </a:p>
      </dsp:txBody>
      <dsp:txXfrm>
        <a:off x="6342341" y="3191759"/>
        <a:ext cx="1239522" cy="1072332"/>
      </dsp:txXfrm>
    </dsp:sp>
    <dsp:sp modelId="{1646039D-CF83-4C88-A583-E63E3CE42D10}">
      <dsp:nvSpPr>
        <dsp:cNvPr id="0" name=""/>
        <dsp:cNvSpPr/>
      </dsp:nvSpPr>
      <dsp:spPr>
        <a:xfrm>
          <a:off x="4130544" y="3931799"/>
          <a:ext cx="853598" cy="73548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606ED-92CF-43FC-A7F6-BFE8F15B0C96}">
      <dsp:nvSpPr>
        <dsp:cNvPr id="0" name=""/>
        <dsp:cNvSpPr/>
      </dsp:nvSpPr>
      <dsp:spPr>
        <a:xfrm>
          <a:off x="4334734" y="3913591"/>
          <a:ext cx="1854024" cy="1603948"/>
        </a:xfrm>
        <a:prstGeom prst="hexagon">
          <a:avLst>
            <a:gd name="adj" fmla="val 28570"/>
            <a:gd name="vf" fmla="val 11547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Άνεργοι /Άεργοι</a:t>
          </a:r>
          <a:endParaRPr lang="en-CY" sz="1100" b="1" kern="1200" dirty="0"/>
        </a:p>
      </dsp:txBody>
      <dsp:txXfrm>
        <a:off x="4641985" y="4179399"/>
        <a:ext cx="1239522" cy="1072332"/>
      </dsp:txXfrm>
    </dsp:sp>
    <dsp:sp modelId="{BCA00DB0-A156-4B05-A194-31E0ED5207E2}">
      <dsp:nvSpPr>
        <dsp:cNvPr id="0" name=""/>
        <dsp:cNvSpPr/>
      </dsp:nvSpPr>
      <dsp:spPr>
        <a:xfrm>
          <a:off x="3118014" y="2557379"/>
          <a:ext cx="853598" cy="73548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EDB439-C3EC-44B6-BB2A-B1B27A0AE430}">
      <dsp:nvSpPr>
        <dsp:cNvPr id="0" name=""/>
        <dsp:cNvSpPr/>
      </dsp:nvSpPr>
      <dsp:spPr>
        <a:xfrm>
          <a:off x="2626485" y="2927054"/>
          <a:ext cx="1854024" cy="1603948"/>
        </a:xfrm>
        <a:prstGeom prst="hexagon">
          <a:avLst>
            <a:gd name="adj" fmla="val 28570"/>
            <a:gd name="vf" fmla="val 11547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Απασχολησιμότητα</a:t>
          </a:r>
          <a:endParaRPr lang="en-CY" sz="1100" b="1" kern="1200" dirty="0"/>
        </a:p>
      </dsp:txBody>
      <dsp:txXfrm>
        <a:off x="2933736" y="3192862"/>
        <a:ext cx="1239522" cy="1072332"/>
      </dsp:txXfrm>
    </dsp:sp>
    <dsp:sp modelId="{0B4EF8FB-83E2-4EA3-990B-0551B5686CD2}">
      <dsp:nvSpPr>
        <dsp:cNvPr id="0" name=""/>
        <dsp:cNvSpPr/>
      </dsp:nvSpPr>
      <dsp:spPr>
        <a:xfrm>
          <a:off x="2626485" y="984329"/>
          <a:ext cx="1854024" cy="1603948"/>
        </a:xfrm>
        <a:prstGeom prst="hexagon">
          <a:avLst>
            <a:gd name="adj" fmla="val 28570"/>
            <a:gd name="vf" fmla="val 1154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Παραγωγικότητα</a:t>
          </a:r>
          <a:endParaRPr lang="en-CY" sz="1100" b="1" kern="1200" dirty="0"/>
        </a:p>
      </dsp:txBody>
      <dsp:txXfrm>
        <a:off x="2933736" y="1250137"/>
        <a:ext cx="1239522" cy="10723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D1BBC-F6AF-4979-9BCC-CFE8300A666A}">
      <dsp:nvSpPr>
        <dsp:cNvPr id="0" name=""/>
        <dsp:cNvSpPr/>
      </dsp:nvSpPr>
      <dsp:spPr>
        <a:xfrm>
          <a:off x="2993950" y="677789"/>
          <a:ext cx="4527699" cy="4527699"/>
        </a:xfrm>
        <a:prstGeom prst="blockArc">
          <a:avLst>
            <a:gd name="adj1" fmla="val 1188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D71DF9-BC4B-4EF3-8B7B-C59E57DDE1A1}">
      <dsp:nvSpPr>
        <dsp:cNvPr id="0" name=""/>
        <dsp:cNvSpPr/>
      </dsp:nvSpPr>
      <dsp:spPr>
        <a:xfrm>
          <a:off x="2993950" y="677789"/>
          <a:ext cx="4527699" cy="4527699"/>
        </a:xfrm>
        <a:prstGeom prst="blockArc">
          <a:avLst>
            <a:gd name="adj1" fmla="val 7560000"/>
            <a:gd name="adj2" fmla="val 1188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719CDF3-D5E9-4184-8438-472A2EB50284}">
      <dsp:nvSpPr>
        <dsp:cNvPr id="0" name=""/>
        <dsp:cNvSpPr/>
      </dsp:nvSpPr>
      <dsp:spPr>
        <a:xfrm>
          <a:off x="2993950" y="677789"/>
          <a:ext cx="4527699" cy="4527699"/>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AF9C3C8-E7A2-4E7E-8616-DD4F4AD9B697}">
      <dsp:nvSpPr>
        <dsp:cNvPr id="0" name=""/>
        <dsp:cNvSpPr/>
      </dsp:nvSpPr>
      <dsp:spPr>
        <a:xfrm>
          <a:off x="2993950" y="677789"/>
          <a:ext cx="4527699" cy="4527699"/>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0059CDC-089F-411C-A851-DBF59930B83D}">
      <dsp:nvSpPr>
        <dsp:cNvPr id="0" name=""/>
        <dsp:cNvSpPr/>
      </dsp:nvSpPr>
      <dsp:spPr>
        <a:xfrm>
          <a:off x="2993950" y="677789"/>
          <a:ext cx="4527699" cy="4527699"/>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B662FD4-7D65-43BA-8802-99F091E26FD2}">
      <dsp:nvSpPr>
        <dsp:cNvPr id="0" name=""/>
        <dsp:cNvSpPr/>
      </dsp:nvSpPr>
      <dsp:spPr>
        <a:xfrm>
          <a:off x="4215482" y="1899321"/>
          <a:ext cx="2084635" cy="208463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t>ΠΛΗΡΟΦΟΡΗΣΗ</a:t>
          </a:r>
          <a:endParaRPr lang="en-CY" sz="1600" b="1" kern="1200" dirty="0"/>
        </a:p>
      </dsp:txBody>
      <dsp:txXfrm>
        <a:off x="4520770" y="2204609"/>
        <a:ext cx="1474059" cy="1474059"/>
      </dsp:txXfrm>
    </dsp:sp>
    <dsp:sp modelId="{1520DCFF-3C26-4E7B-AD35-0367AF105364}">
      <dsp:nvSpPr>
        <dsp:cNvPr id="0" name=""/>
        <dsp:cNvSpPr/>
      </dsp:nvSpPr>
      <dsp:spPr>
        <a:xfrm>
          <a:off x="4528177" y="699"/>
          <a:ext cx="1459244" cy="145924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l-GR" sz="800" b="1" kern="1200" dirty="0"/>
            <a:t>ΚΟΙΝΩΝΙΑ/ΚΟΣΜΟΣ ΤΩΝ ΕΠΑΓΓΕΛΜΑΤΩΝ</a:t>
          </a:r>
          <a:endParaRPr lang="en-CY" sz="800" b="1" kern="1200" dirty="0"/>
        </a:p>
      </dsp:txBody>
      <dsp:txXfrm>
        <a:off x="4741878" y="214400"/>
        <a:ext cx="1031842" cy="1031842"/>
      </dsp:txXfrm>
    </dsp:sp>
    <dsp:sp modelId="{57C8DBAE-C08E-48A1-96F9-CC058098E501}">
      <dsp:nvSpPr>
        <dsp:cNvPr id="0" name=""/>
        <dsp:cNvSpPr/>
      </dsp:nvSpPr>
      <dsp:spPr>
        <a:xfrm>
          <a:off x="6631265" y="1528682"/>
          <a:ext cx="1459244" cy="145924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l-GR" sz="800" b="1" kern="1200" dirty="0"/>
            <a:t>ΕΚΠΑΙΔΕΥΤΙΚΟ ΣΥΣΤΗΜΑ/ΠΡΟΣΒΑΣΗ ΣΤΗΝ ΤΡΙΤΟΒΑΘΜΙΑ ΕΚΠΑΙΔΕΥΣΗ</a:t>
          </a:r>
          <a:endParaRPr lang="en-CY" sz="800" b="1" kern="1200" dirty="0"/>
        </a:p>
      </dsp:txBody>
      <dsp:txXfrm>
        <a:off x="6844966" y="1742383"/>
        <a:ext cx="1031842" cy="1031842"/>
      </dsp:txXfrm>
    </dsp:sp>
    <dsp:sp modelId="{2AB6EAAD-73AD-4DAA-BEF3-11ED1687AA9B}">
      <dsp:nvSpPr>
        <dsp:cNvPr id="0" name=""/>
        <dsp:cNvSpPr/>
      </dsp:nvSpPr>
      <dsp:spPr>
        <a:xfrm>
          <a:off x="5827957" y="4001010"/>
          <a:ext cx="1459244" cy="145924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l-GR" sz="800" b="1" kern="1200" dirty="0"/>
            <a:t>ΕΡΓΑΛΕΙΑ/ΦΟΡΕΙΣ ΠΟΥ ΣΥΝΔΕΟΝΤΑΙ ΜΕ ΤΗΝ ΑΓΟΡΑ ΕΡΓΑΣΙΑΣ</a:t>
          </a:r>
        </a:p>
        <a:p>
          <a:pPr marL="0" lvl="0" indent="0" algn="ctr" defTabSz="355600">
            <a:lnSpc>
              <a:spcPct val="90000"/>
            </a:lnSpc>
            <a:spcBef>
              <a:spcPct val="0"/>
            </a:spcBef>
            <a:spcAft>
              <a:spcPct val="35000"/>
            </a:spcAft>
            <a:buNone/>
          </a:pPr>
          <a:r>
            <a:rPr lang="el-GR" sz="800" b="1" kern="1200" dirty="0"/>
            <a:t>ΚΟΙΝΩΝΙΑ ΤΩΝ ΕΠΑΓΓΕΛΜΑΤΩΝ</a:t>
          </a:r>
        </a:p>
      </dsp:txBody>
      <dsp:txXfrm>
        <a:off x="6041658" y="4214711"/>
        <a:ext cx="1031842" cy="1031842"/>
      </dsp:txXfrm>
    </dsp:sp>
    <dsp:sp modelId="{2ECB3655-E386-461A-80C8-BE42BB3147C9}">
      <dsp:nvSpPr>
        <dsp:cNvPr id="0" name=""/>
        <dsp:cNvSpPr/>
      </dsp:nvSpPr>
      <dsp:spPr>
        <a:xfrm>
          <a:off x="3228397" y="4001010"/>
          <a:ext cx="1459244" cy="145924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l-GR" sz="800" b="1" kern="1200" dirty="0"/>
            <a:t>ΔΡΑΣΕΙΣ ΤΗΣ ΥΣΕΑ ΚΑΙ ΑΛΛΩΝ ΦΟΡΕΩΝ ΓΙΑ ΕΝΗΜΕΡΩΣΗ ΓΙΑ ΤΗΝ ΑΓΟΡΑ ΕΡΓΑΣΙΑΣ</a:t>
          </a:r>
          <a:endParaRPr lang="en-CY" sz="800" b="1" kern="1200" dirty="0"/>
        </a:p>
      </dsp:txBody>
      <dsp:txXfrm>
        <a:off x="3442098" y="4214711"/>
        <a:ext cx="1031842" cy="1031842"/>
      </dsp:txXfrm>
    </dsp:sp>
    <dsp:sp modelId="{895A181F-3B72-4CD7-8BA2-18DA4F454B23}">
      <dsp:nvSpPr>
        <dsp:cNvPr id="0" name=""/>
        <dsp:cNvSpPr/>
      </dsp:nvSpPr>
      <dsp:spPr>
        <a:xfrm>
          <a:off x="2425090" y="1528682"/>
          <a:ext cx="1459244" cy="145924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l-GR" sz="800" b="1" kern="1200" dirty="0"/>
            <a:t>ΕΡΓΑΣΙΑ/ΑΓΟΡΑ ΕΡΓΑΣΙΑΣ</a:t>
          </a:r>
          <a:endParaRPr lang="en-CY" sz="800" b="1" kern="1200" dirty="0"/>
        </a:p>
      </dsp:txBody>
      <dsp:txXfrm>
        <a:off x="2638791" y="1742383"/>
        <a:ext cx="1031842" cy="1031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37EA9-E003-438E-8742-DCE8E22446D4}">
      <dsp:nvSpPr>
        <dsp:cNvPr id="0" name=""/>
        <dsp:cNvSpPr/>
      </dsp:nvSpPr>
      <dsp:spPr>
        <a:xfrm>
          <a:off x="4068638" y="1870723"/>
          <a:ext cx="2377770" cy="2056867"/>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ΣΥΓΧΡΟΝΗ ΑΓΟΡΑ ΕΡΓΑΣΙΑΣ</a:t>
          </a:r>
          <a:endParaRPr lang="en-CY" sz="1100" b="1" kern="1200" dirty="0"/>
        </a:p>
      </dsp:txBody>
      <dsp:txXfrm>
        <a:off x="4462668" y="2211575"/>
        <a:ext cx="1589710" cy="1375163"/>
      </dsp:txXfrm>
    </dsp:sp>
    <dsp:sp modelId="{4BF9822A-0ED6-4A1A-90BB-1FEA98EA4DA8}">
      <dsp:nvSpPr>
        <dsp:cNvPr id="0" name=""/>
        <dsp:cNvSpPr/>
      </dsp:nvSpPr>
      <dsp:spPr>
        <a:xfrm>
          <a:off x="5557579" y="886650"/>
          <a:ext cx="897125" cy="77299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3B525-B620-4B12-9B25-1F2483F53147}">
      <dsp:nvSpPr>
        <dsp:cNvPr id="0" name=""/>
        <dsp:cNvSpPr/>
      </dsp:nvSpPr>
      <dsp:spPr>
        <a:xfrm>
          <a:off x="4287665" y="0"/>
          <a:ext cx="1948566" cy="1685738"/>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ΚΥΚΛΙΚΗ ΟΙΚΟΝΟΜΙΑ</a:t>
          </a:r>
          <a:endParaRPr lang="en-CY" sz="1100" b="1" kern="1200" dirty="0"/>
        </a:p>
      </dsp:txBody>
      <dsp:txXfrm>
        <a:off x="4610584" y="279363"/>
        <a:ext cx="1302728" cy="1127012"/>
      </dsp:txXfrm>
    </dsp:sp>
    <dsp:sp modelId="{9ECA1334-E836-4BA1-ACA9-5F3376718115}">
      <dsp:nvSpPr>
        <dsp:cNvPr id="0" name=""/>
        <dsp:cNvSpPr/>
      </dsp:nvSpPr>
      <dsp:spPr>
        <a:xfrm>
          <a:off x="6604594" y="2331735"/>
          <a:ext cx="897125" cy="77299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67AA2-02D3-455D-9E76-7003B19CB537}">
      <dsp:nvSpPr>
        <dsp:cNvPr id="0" name=""/>
        <dsp:cNvSpPr/>
      </dsp:nvSpPr>
      <dsp:spPr>
        <a:xfrm>
          <a:off x="6074726" y="1036842"/>
          <a:ext cx="1948566" cy="1685738"/>
        </a:xfrm>
        <a:prstGeom prst="hexagon">
          <a:avLst>
            <a:gd name="adj" fmla="val 28570"/>
            <a:gd name="vf" fmla="val 11547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4</a:t>
          </a:r>
          <a:r>
            <a:rPr lang="el-GR" sz="1100" b="1" kern="1200" baseline="30000" dirty="0"/>
            <a:t>Η</a:t>
          </a:r>
          <a:r>
            <a:rPr lang="el-GR" sz="1100" b="1" kern="1200" dirty="0"/>
            <a:t> ΒΙΟΜΗΧΑΝΙΚΗ ΕΠΑΝΑΣΤΑΣΗ</a:t>
          </a:r>
          <a:endParaRPr lang="en-CY" sz="1100" b="1" kern="1200" dirty="0"/>
        </a:p>
      </dsp:txBody>
      <dsp:txXfrm>
        <a:off x="6397645" y="1316205"/>
        <a:ext cx="1302728" cy="1127012"/>
      </dsp:txXfrm>
    </dsp:sp>
    <dsp:sp modelId="{37B40720-542C-41B4-8277-CBEF870BD681}">
      <dsp:nvSpPr>
        <dsp:cNvPr id="0" name=""/>
        <dsp:cNvSpPr/>
      </dsp:nvSpPr>
      <dsp:spPr>
        <a:xfrm>
          <a:off x="5877270" y="3962964"/>
          <a:ext cx="897125" cy="77299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A5FDD-32F0-4B08-9652-C86A1FE8E58D}">
      <dsp:nvSpPr>
        <dsp:cNvPr id="0" name=""/>
        <dsp:cNvSpPr/>
      </dsp:nvSpPr>
      <dsp:spPr>
        <a:xfrm>
          <a:off x="6074726" y="3075153"/>
          <a:ext cx="1948566" cy="1685738"/>
        </a:xfrm>
        <a:prstGeom prst="hexagon">
          <a:avLst>
            <a:gd name="adj" fmla="val 28570"/>
            <a:gd name="vf" fmla="val 11547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ΙΣΟΤΗΤΑ ΤΩΝ ΦΥΛΩΝ/ ΠΡΟΚΑΤΑΛΗΨΕΙΣ -ΣΤΕΡΕΟΤΥΠΑ</a:t>
          </a:r>
          <a:endParaRPr lang="en-CY" sz="1100" b="1" kern="1200" dirty="0"/>
        </a:p>
      </dsp:txBody>
      <dsp:txXfrm>
        <a:off x="6397645" y="3354516"/>
        <a:ext cx="1302728" cy="1127012"/>
      </dsp:txXfrm>
    </dsp:sp>
    <dsp:sp modelId="{EBD0A6D3-3279-45DA-986E-4695ACDAF198}">
      <dsp:nvSpPr>
        <dsp:cNvPr id="0" name=""/>
        <dsp:cNvSpPr/>
      </dsp:nvSpPr>
      <dsp:spPr>
        <a:xfrm>
          <a:off x="4073062" y="4132291"/>
          <a:ext cx="897125" cy="77299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108360-F8EC-4357-85CA-B8B0304218E5}">
      <dsp:nvSpPr>
        <dsp:cNvPr id="0" name=""/>
        <dsp:cNvSpPr/>
      </dsp:nvSpPr>
      <dsp:spPr>
        <a:xfrm>
          <a:off x="4287665" y="4113155"/>
          <a:ext cx="1948566" cy="1685738"/>
        </a:xfrm>
        <a:prstGeom prst="hexagon">
          <a:avLst>
            <a:gd name="adj" fmla="val 28570"/>
            <a:gd name="vf" fmla="val 11547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ΚΙΝΗΤΙΚΟΤΗΤΑ ΣΤΗΝ ΕΡΓΑΣΙΑ/</a:t>
          </a:r>
        </a:p>
        <a:p>
          <a:pPr marL="0" lvl="0" indent="0" algn="ctr" defTabSz="488950">
            <a:lnSpc>
              <a:spcPct val="90000"/>
            </a:lnSpc>
            <a:spcBef>
              <a:spcPct val="0"/>
            </a:spcBef>
            <a:spcAft>
              <a:spcPct val="35000"/>
            </a:spcAft>
            <a:buNone/>
          </a:pPr>
          <a:r>
            <a:rPr lang="el-GR" sz="1100" b="1" kern="1200" dirty="0"/>
            <a:t>ΔΙΑ ΒΙΟΥ ΜΑΘΗΣΗ/</a:t>
          </a:r>
        </a:p>
        <a:p>
          <a:pPr marL="0" lvl="0" indent="0" algn="ctr" defTabSz="488950">
            <a:lnSpc>
              <a:spcPct val="90000"/>
            </a:lnSpc>
            <a:spcBef>
              <a:spcPct val="0"/>
            </a:spcBef>
            <a:spcAft>
              <a:spcPct val="35000"/>
            </a:spcAft>
            <a:buNone/>
          </a:pPr>
          <a:r>
            <a:rPr lang="el-GR" sz="1100" b="1" kern="1200" dirty="0"/>
            <a:t>ΔΙΑ ΒΙΟΥ ΕΠΑΓΓΕΛΜΑΤΙΚΗ ΣΥΜΒΟΥΛΕΥΤΙΚΗ</a:t>
          </a:r>
          <a:endParaRPr lang="en-CY" sz="1100" b="1" kern="1200" dirty="0"/>
        </a:p>
      </dsp:txBody>
      <dsp:txXfrm>
        <a:off x="4610584" y="4392518"/>
        <a:ext cx="1302728" cy="1127012"/>
      </dsp:txXfrm>
    </dsp:sp>
    <dsp:sp modelId="{2E87A469-C18D-42D7-B230-307853CFD949}">
      <dsp:nvSpPr>
        <dsp:cNvPr id="0" name=""/>
        <dsp:cNvSpPr/>
      </dsp:nvSpPr>
      <dsp:spPr>
        <a:xfrm>
          <a:off x="3008901" y="2687787"/>
          <a:ext cx="897125" cy="77299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8314A1-333E-47ED-9612-CCC8BE11B449}">
      <dsp:nvSpPr>
        <dsp:cNvPr id="0" name=""/>
        <dsp:cNvSpPr/>
      </dsp:nvSpPr>
      <dsp:spPr>
        <a:xfrm>
          <a:off x="2492307" y="3076313"/>
          <a:ext cx="1948566" cy="1685738"/>
        </a:xfrm>
        <a:prstGeom prst="hexagon">
          <a:avLst>
            <a:gd name="adj" fmla="val 28570"/>
            <a:gd name="vf" fmla="val 11547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ΠΡΑΣΙΝΗ ΜΕΤΑΒΑΣΗ</a:t>
          </a:r>
          <a:endParaRPr lang="en-CY" sz="1100" b="1" kern="1200" dirty="0"/>
        </a:p>
      </dsp:txBody>
      <dsp:txXfrm>
        <a:off x="2815226" y="3355676"/>
        <a:ext cx="1302728" cy="1127012"/>
      </dsp:txXfrm>
    </dsp:sp>
    <dsp:sp modelId="{A82904B2-9DED-44B6-B028-4D8DC30D8E47}">
      <dsp:nvSpPr>
        <dsp:cNvPr id="0" name=""/>
        <dsp:cNvSpPr/>
      </dsp:nvSpPr>
      <dsp:spPr>
        <a:xfrm>
          <a:off x="2492307" y="1034522"/>
          <a:ext cx="1948566" cy="1685738"/>
        </a:xfrm>
        <a:prstGeom prst="hexagon">
          <a:avLst>
            <a:gd name="adj" fmla="val 28570"/>
            <a:gd name="vf" fmla="val 1154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ΨΗΦΙΑΚΗ ΜΕΤΑΒΑΣΗ</a:t>
          </a:r>
          <a:endParaRPr lang="en-CY" sz="1100" b="1" kern="1200" dirty="0"/>
        </a:p>
      </dsp:txBody>
      <dsp:txXfrm>
        <a:off x="2815226" y="1313885"/>
        <a:ext cx="1302728" cy="1127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028389" y="-2078127"/>
          <a:ext cx="1946853" cy="6589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Αρχαία Ελληνικά</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Ιστορία </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Λατινικά</a:t>
          </a:r>
        </a:p>
      </dsp:txBody>
      <dsp:txXfrm rot="-5400000">
        <a:off x="3706844" y="338456"/>
        <a:ext cx="6494906" cy="1756777"/>
      </dsp:txXfrm>
    </dsp:sp>
    <dsp:sp modelId="{2DA32674-03A1-44D2-9784-086788D170D1}">
      <dsp:nvSpPr>
        <dsp:cNvPr id="0" name=""/>
        <dsp:cNvSpPr/>
      </dsp:nvSpPr>
      <dsp:spPr>
        <a:xfrm>
          <a:off x="0" y="60"/>
          <a:ext cx="3706843" cy="24335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mn-lt"/>
              <a:cs typeface="Arial" panose="020B0604020202020204" pitchFamily="34" charset="0"/>
            </a:rPr>
            <a:t>Υποχρεωτικά Μαθήματα (3</a:t>
          </a:r>
          <a:r>
            <a:rPr lang="en-US" sz="3200" kern="1200" dirty="0">
              <a:latin typeface="+mn-lt"/>
              <a:cs typeface="Arial" panose="020B0604020202020204" pitchFamily="34" charset="0"/>
            </a:rPr>
            <a:t>x</a:t>
          </a:r>
          <a:r>
            <a:rPr lang="el-GR" sz="3200" kern="1200" dirty="0">
              <a:latin typeface="+mn-lt"/>
              <a:cs typeface="Arial" panose="020B0604020202020204" pitchFamily="34" charset="0"/>
            </a:rPr>
            <a:t>4</a:t>
          </a:r>
          <a:r>
            <a:rPr lang="en-US" sz="3200" kern="1200" dirty="0">
              <a:latin typeface="+mn-lt"/>
              <a:cs typeface="Arial" panose="020B0604020202020204" pitchFamily="34" charset="0"/>
            </a:rPr>
            <a:t>=</a:t>
          </a:r>
          <a:r>
            <a:rPr lang="el-GR" sz="3200" kern="1200" dirty="0">
              <a:latin typeface="+mn-lt"/>
              <a:cs typeface="Arial" panose="020B0604020202020204" pitchFamily="34" charset="0"/>
            </a:rPr>
            <a:t>12</a:t>
          </a:r>
          <a:r>
            <a:rPr lang="en-US" sz="3200" kern="1200" dirty="0">
              <a:latin typeface="+mn-lt"/>
              <a:cs typeface="Arial" panose="020B0604020202020204" pitchFamily="34" charset="0"/>
            </a:rPr>
            <a:t>)</a:t>
          </a:r>
          <a:endParaRPr lang="el-GR" sz="3200" kern="1200" dirty="0">
            <a:latin typeface="+mn-lt"/>
            <a:cs typeface="Arial" panose="020B0604020202020204" pitchFamily="34" charset="0"/>
          </a:endParaRPr>
        </a:p>
      </dsp:txBody>
      <dsp:txXfrm>
        <a:off x="118797" y="118857"/>
        <a:ext cx="3469249" cy="2195972"/>
      </dsp:txXfrm>
    </dsp:sp>
    <dsp:sp modelId="{5DAB53F4-0F38-4A56-B19E-F76D8D0D8FA9}">
      <dsp:nvSpPr>
        <dsp:cNvPr id="0" name=""/>
        <dsp:cNvSpPr/>
      </dsp:nvSpPr>
      <dsp:spPr>
        <a:xfrm rot="5400000">
          <a:off x="6028389" y="477117"/>
          <a:ext cx="1946853" cy="658994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Λογοτεχνία</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Λογική-Φιλοσοφία</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Αγγλικά ή Γαλλικά ή άλλη ξένη γλώσσα</a:t>
          </a:r>
        </a:p>
      </dsp:txBody>
      <dsp:txXfrm rot="-5400000">
        <a:off x="3706844" y="2893700"/>
        <a:ext cx="6494906" cy="1756777"/>
      </dsp:txXfrm>
    </dsp:sp>
    <dsp:sp modelId="{94354C91-2B7D-453F-8F5B-5146C7A4F1FD}">
      <dsp:nvSpPr>
        <dsp:cNvPr id="0" name=""/>
        <dsp:cNvSpPr/>
      </dsp:nvSpPr>
      <dsp:spPr>
        <a:xfrm>
          <a:off x="0" y="2555306"/>
          <a:ext cx="3706843" cy="24335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mn-lt"/>
              <a:cs typeface="Arial" panose="020B0604020202020204" pitchFamily="34" charset="0"/>
            </a:rPr>
            <a:t>Επιλεγόμενα Μαθήματα</a:t>
          </a:r>
          <a:r>
            <a:rPr lang="en-US" sz="3200" kern="1200" dirty="0">
              <a:latin typeface="+mn-lt"/>
              <a:cs typeface="Arial" panose="020B0604020202020204" pitchFamily="34" charset="0"/>
            </a:rPr>
            <a:t> </a:t>
          </a:r>
          <a:r>
            <a:rPr lang="el-GR" sz="3200" kern="1200" dirty="0">
              <a:latin typeface="+mn-lt"/>
              <a:cs typeface="Arial" panose="020B0604020202020204" pitchFamily="34" charset="0"/>
            </a:rPr>
            <a:t>(1</a:t>
          </a:r>
          <a:r>
            <a:rPr lang="en-US" sz="3200" kern="1200" dirty="0">
              <a:latin typeface="+mn-lt"/>
              <a:cs typeface="Arial" panose="020B0604020202020204" pitchFamily="34" charset="0"/>
            </a:rPr>
            <a:t>x4=</a:t>
          </a:r>
          <a:r>
            <a:rPr lang="el-GR" sz="3200" kern="1200" dirty="0">
              <a:latin typeface="+mn-lt"/>
              <a:cs typeface="Arial" panose="020B0604020202020204" pitchFamily="34" charset="0"/>
            </a:rPr>
            <a:t>4</a:t>
          </a:r>
          <a:r>
            <a:rPr lang="en-US" sz="3200" kern="1200" dirty="0">
              <a:latin typeface="+mn-lt"/>
              <a:cs typeface="Arial" panose="020B0604020202020204" pitchFamily="34" charset="0"/>
            </a:rPr>
            <a:t>)</a:t>
          </a:r>
          <a:endParaRPr lang="el-GR" sz="3200" kern="1200" dirty="0">
            <a:latin typeface="+mn-lt"/>
            <a:cs typeface="Arial" panose="020B0604020202020204" pitchFamily="34" charset="0"/>
          </a:endParaRPr>
        </a:p>
      </dsp:txBody>
      <dsp:txXfrm>
        <a:off x="118797" y="2674103"/>
        <a:ext cx="3469249" cy="2195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130655" y="-2128766"/>
          <a:ext cx="1935230" cy="66766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Αγγλικά </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Ιστορία</a:t>
          </a:r>
        </a:p>
      </dsp:txBody>
      <dsp:txXfrm rot="-5400000">
        <a:off x="3759925" y="336434"/>
        <a:ext cx="6582221" cy="1746290"/>
      </dsp:txXfrm>
    </dsp:sp>
    <dsp:sp modelId="{2DA32674-03A1-44D2-9784-086788D170D1}">
      <dsp:nvSpPr>
        <dsp:cNvPr id="0" name=""/>
        <dsp:cNvSpPr/>
      </dsp:nvSpPr>
      <dsp:spPr>
        <a:xfrm>
          <a:off x="0" y="60"/>
          <a:ext cx="3759925" cy="2419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mn-lt"/>
              <a:cs typeface="Arial" panose="020B0604020202020204" pitchFamily="34" charset="0"/>
            </a:rPr>
            <a:t>Υποχρεωτικά Μαθήματα (</a:t>
          </a:r>
          <a:r>
            <a:rPr lang="en-US" sz="3200" kern="1200" dirty="0">
              <a:latin typeface="+mn-lt"/>
              <a:cs typeface="Arial" panose="020B0604020202020204" pitchFamily="34" charset="0"/>
            </a:rPr>
            <a:t>2x4=8)</a:t>
          </a:r>
          <a:endParaRPr lang="el-GR" sz="3200" kern="1200" dirty="0">
            <a:latin typeface="+mn-lt"/>
            <a:cs typeface="Arial" panose="020B0604020202020204" pitchFamily="34" charset="0"/>
          </a:endParaRPr>
        </a:p>
      </dsp:txBody>
      <dsp:txXfrm>
        <a:off x="118088" y="118148"/>
        <a:ext cx="3523749" cy="2182862"/>
      </dsp:txXfrm>
    </dsp:sp>
    <dsp:sp modelId="{5DAB53F4-0F38-4A56-B19E-F76D8D0D8FA9}">
      <dsp:nvSpPr>
        <dsp:cNvPr id="0" name=""/>
        <dsp:cNvSpPr/>
      </dsp:nvSpPr>
      <dsp:spPr>
        <a:xfrm rot="5400000">
          <a:off x="5960208" y="407413"/>
          <a:ext cx="2283746" cy="66843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Λατινικά</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Γαλλικά</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Άλλη ξένη γλώσσα</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Αρχαία Ελληνικά</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Οικονομικά</a:t>
          </a:r>
        </a:p>
      </dsp:txBody>
      <dsp:txXfrm rot="-5400000">
        <a:off x="3759926" y="2719179"/>
        <a:ext cx="6572828" cy="2060780"/>
      </dsp:txXfrm>
    </dsp:sp>
    <dsp:sp modelId="{94354C91-2B7D-453F-8F5B-5146C7A4F1FD}">
      <dsp:nvSpPr>
        <dsp:cNvPr id="0" name=""/>
        <dsp:cNvSpPr/>
      </dsp:nvSpPr>
      <dsp:spPr>
        <a:xfrm>
          <a:off x="0" y="2540050"/>
          <a:ext cx="3759925" cy="2419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l-GR" sz="3000" kern="1200" dirty="0">
              <a:latin typeface="+mn-lt"/>
            </a:rPr>
            <a:t>Επιλεγόμενα Μαθήματα</a:t>
          </a:r>
          <a:r>
            <a:rPr lang="en-US" sz="3000" kern="1200" dirty="0">
              <a:latin typeface="+mn-lt"/>
            </a:rPr>
            <a:t> </a:t>
          </a:r>
          <a:r>
            <a:rPr lang="el-GR" sz="3000" kern="1200" dirty="0">
              <a:latin typeface="+mn-lt"/>
            </a:rPr>
            <a:t>(</a:t>
          </a:r>
          <a:r>
            <a:rPr lang="en-US" sz="3000" kern="1200" dirty="0">
              <a:latin typeface="+mn-lt"/>
            </a:rPr>
            <a:t>2x4=8)</a:t>
          </a:r>
          <a:endParaRPr lang="el-GR" sz="3000" kern="1200" dirty="0">
            <a:latin typeface="+mn-lt"/>
          </a:endParaRPr>
        </a:p>
      </dsp:txBody>
      <dsp:txXfrm>
        <a:off x="118088" y="2658138"/>
        <a:ext cx="3523749" cy="2182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382349" y="-2456264"/>
          <a:ext cx="1402753" cy="66670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Μαθηματικά</a:t>
          </a:r>
        </a:p>
        <a:p>
          <a:pPr marL="285750" lvl="1" indent="-285750" algn="l" defTabSz="1244600">
            <a:lnSpc>
              <a:spcPct val="90000"/>
            </a:lnSpc>
            <a:spcBef>
              <a:spcPct val="0"/>
            </a:spcBef>
            <a:spcAft>
              <a:spcPct val="15000"/>
            </a:spcAft>
            <a:buChar char="•"/>
          </a:pPr>
          <a:r>
            <a:rPr lang="el-GR" sz="2800" b="1" kern="1200" dirty="0">
              <a:latin typeface="+mn-lt"/>
              <a:cs typeface="Arial" panose="020B0604020202020204" pitchFamily="34" charset="0"/>
            </a:rPr>
            <a:t>Φυσική</a:t>
          </a:r>
        </a:p>
      </dsp:txBody>
      <dsp:txXfrm rot="-5400000">
        <a:off x="3750208" y="244354"/>
        <a:ext cx="6598559" cy="1265799"/>
      </dsp:txXfrm>
    </dsp:sp>
    <dsp:sp modelId="{2DA32674-03A1-44D2-9784-086788D170D1}">
      <dsp:nvSpPr>
        <dsp:cNvPr id="0" name=""/>
        <dsp:cNvSpPr/>
      </dsp:nvSpPr>
      <dsp:spPr>
        <a:xfrm>
          <a:off x="0" y="532"/>
          <a:ext cx="3750207" cy="17534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mn-lt"/>
              <a:cs typeface="Arial" panose="020B0604020202020204" pitchFamily="34" charset="0"/>
            </a:rPr>
            <a:t>Υποχρεωτικά Μαθήματα (</a:t>
          </a:r>
          <a:r>
            <a:rPr lang="en-US" sz="3200" kern="1200" dirty="0">
              <a:latin typeface="+mn-lt"/>
              <a:cs typeface="Arial" panose="020B0604020202020204" pitchFamily="34" charset="0"/>
            </a:rPr>
            <a:t>2x4=8)</a:t>
          </a:r>
          <a:endParaRPr lang="el-GR" sz="3200" kern="1200" dirty="0">
            <a:latin typeface="+mn-lt"/>
            <a:cs typeface="Arial" panose="020B0604020202020204" pitchFamily="34" charset="0"/>
          </a:endParaRPr>
        </a:p>
      </dsp:txBody>
      <dsp:txXfrm>
        <a:off x="85596" y="86128"/>
        <a:ext cx="3579015" cy="1582249"/>
      </dsp:txXfrm>
    </dsp:sp>
    <dsp:sp modelId="{5DAB53F4-0F38-4A56-B19E-F76D8D0D8FA9}">
      <dsp:nvSpPr>
        <dsp:cNvPr id="0" name=""/>
        <dsp:cNvSpPr/>
      </dsp:nvSpPr>
      <dsp:spPr>
        <a:xfrm rot="5400000">
          <a:off x="5294007" y="89094"/>
          <a:ext cx="3369791" cy="687489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Χημεία</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Βιολογία</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Αγγλικά ή Γαλλικά ή άλλη ξένη γλώσσα </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Δίκτυα </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Πληροφορική</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Σχεδιασμός και Τεχνολογία</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Ελεύθερο - Προοπτικό Σχέδιο</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Αρχιτεκτονικό - Τεχνικό Σχέδιο</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Γραφικές Τέχνες</a:t>
          </a:r>
        </a:p>
      </dsp:txBody>
      <dsp:txXfrm rot="-5400000">
        <a:off x="3541456" y="2006145"/>
        <a:ext cx="6710394" cy="3040791"/>
      </dsp:txXfrm>
    </dsp:sp>
    <dsp:sp modelId="{94354C91-2B7D-453F-8F5B-5146C7A4F1FD}">
      <dsp:nvSpPr>
        <dsp:cNvPr id="0" name=""/>
        <dsp:cNvSpPr/>
      </dsp:nvSpPr>
      <dsp:spPr>
        <a:xfrm>
          <a:off x="0" y="2506951"/>
          <a:ext cx="3541456" cy="17534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mn-lt"/>
              <a:cs typeface="Arial" panose="020B0604020202020204" pitchFamily="34" charset="0"/>
            </a:rPr>
            <a:t>Επιλεγόμενα Μαθήματα</a:t>
          </a:r>
          <a:r>
            <a:rPr lang="en-US" sz="3200" kern="1200" dirty="0">
              <a:latin typeface="+mn-lt"/>
              <a:cs typeface="Arial" panose="020B0604020202020204" pitchFamily="34" charset="0"/>
            </a:rPr>
            <a:t> </a:t>
          </a:r>
          <a:r>
            <a:rPr lang="el-GR" sz="3200" kern="1200" dirty="0">
              <a:latin typeface="+mn-lt"/>
              <a:cs typeface="Arial" panose="020B0604020202020204" pitchFamily="34" charset="0"/>
            </a:rPr>
            <a:t>(</a:t>
          </a:r>
          <a:r>
            <a:rPr lang="en-US" sz="3200" kern="1200" dirty="0">
              <a:latin typeface="+mn-lt"/>
              <a:cs typeface="Arial" panose="020B0604020202020204" pitchFamily="34" charset="0"/>
            </a:rPr>
            <a:t>2x4=8)</a:t>
          </a:r>
          <a:endParaRPr lang="el-GR" sz="3200" kern="1200" dirty="0">
            <a:latin typeface="+mn-lt"/>
            <a:cs typeface="Arial" panose="020B0604020202020204" pitchFamily="34" charset="0"/>
          </a:endParaRPr>
        </a:p>
      </dsp:txBody>
      <dsp:txXfrm>
        <a:off x="85596" y="2592547"/>
        <a:ext cx="3370264" cy="15822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776973" y="-2438561"/>
          <a:ext cx="1924233" cy="72838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b="1" kern="1200" dirty="0">
              <a:latin typeface="+mn-lt"/>
              <a:cs typeface="Arial" pitchFamily="34" charset="0"/>
            </a:rPr>
            <a:t>Οικονομικά</a:t>
          </a:r>
        </a:p>
        <a:p>
          <a:pPr marL="285750" lvl="1" indent="-285750" algn="l" defTabSz="1244600">
            <a:lnSpc>
              <a:spcPct val="90000"/>
            </a:lnSpc>
            <a:spcBef>
              <a:spcPct val="0"/>
            </a:spcBef>
            <a:spcAft>
              <a:spcPct val="15000"/>
            </a:spcAft>
            <a:buChar char="•"/>
          </a:pPr>
          <a:r>
            <a:rPr lang="el-GR" sz="2800" b="1" kern="1200" dirty="0">
              <a:latin typeface="+mn-lt"/>
              <a:cs typeface="Arial" pitchFamily="34" charset="0"/>
            </a:rPr>
            <a:t>Μαθηματικά</a:t>
          </a:r>
        </a:p>
        <a:p>
          <a:pPr marL="285750" lvl="1" indent="-285750" algn="l" defTabSz="1244600">
            <a:lnSpc>
              <a:spcPct val="90000"/>
            </a:lnSpc>
            <a:spcBef>
              <a:spcPct val="0"/>
            </a:spcBef>
            <a:spcAft>
              <a:spcPct val="15000"/>
            </a:spcAft>
            <a:buChar char="•"/>
          </a:pPr>
          <a:r>
            <a:rPr lang="el-GR" sz="2800" b="1" kern="1200" dirty="0">
              <a:latin typeface="+mn-lt"/>
              <a:cs typeface="Arial" pitchFamily="34" charset="0"/>
            </a:rPr>
            <a:t>Λογιστική</a:t>
          </a:r>
        </a:p>
      </dsp:txBody>
      <dsp:txXfrm rot="-5400000">
        <a:off x="4097166" y="335179"/>
        <a:ext cx="7189916" cy="1736367"/>
      </dsp:txXfrm>
    </dsp:sp>
    <dsp:sp modelId="{2DA32674-03A1-44D2-9784-086788D170D1}">
      <dsp:nvSpPr>
        <dsp:cNvPr id="0" name=""/>
        <dsp:cNvSpPr/>
      </dsp:nvSpPr>
      <dsp:spPr>
        <a:xfrm>
          <a:off x="0" y="668"/>
          <a:ext cx="4097165" cy="2405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mn-lt"/>
              <a:cs typeface="Arial" panose="020B0604020202020204" pitchFamily="34" charset="0"/>
            </a:rPr>
            <a:t>Υποχρεωτικά Μαθήματα (3</a:t>
          </a:r>
          <a:r>
            <a:rPr lang="en-US" sz="3200" kern="1200" dirty="0">
              <a:latin typeface="+mn-lt"/>
              <a:cs typeface="Arial" panose="020B0604020202020204" pitchFamily="34" charset="0"/>
            </a:rPr>
            <a:t>x4=12)</a:t>
          </a:r>
          <a:endParaRPr lang="el-GR" sz="3200" kern="1200" dirty="0">
            <a:latin typeface="+mn-lt"/>
            <a:cs typeface="Arial" panose="020B0604020202020204" pitchFamily="34" charset="0"/>
          </a:endParaRPr>
        </a:p>
      </dsp:txBody>
      <dsp:txXfrm>
        <a:off x="117417" y="118085"/>
        <a:ext cx="3862331" cy="2170458"/>
      </dsp:txXfrm>
    </dsp:sp>
    <dsp:sp modelId="{5DAB53F4-0F38-4A56-B19E-F76D8D0D8FA9}">
      <dsp:nvSpPr>
        <dsp:cNvPr id="0" name=""/>
        <dsp:cNvSpPr/>
      </dsp:nvSpPr>
      <dsp:spPr>
        <a:xfrm rot="5400000">
          <a:off x="6481742" y="137695"/>
          <a:ext cx="2499579" cy="72767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200150">
            <a:lnSpc>
              <a:spcPct val="90000"/>
            </a:lnSpc>
            <a:spcBef>
              <a:spcPct val="0"/>
            </a:spcBef>
            <a:spcAft>
              <a:spcPct val="15000"/>
            </a:spcAft>
            <a:buChar char="•"/>
          </a:pPr>
          <a:r>
            <a:rPr lang="el-GR" sz="2700" b="1" kern="1200" dirty="0">
              <a:latin typeface="+mn-lt"/>
              <a:cs typeface="Arial" pitchFamily="34" charset="0"/>
            </a:rPr>
            <a:t>Οργάνωση &amp; Διοίκηση</a:t>
          </a:r>
          <a:r>
            <a:rPr lang="en-US" sz="2700" b="1" kern="1200" dirty="0">
              <a:latin typeface="+mn-lt"/>
              <a:cs typeface="Arial" pitchFamily="34" charset="0"/>
            </a:rPr>
            <a:t> </a:t>
          </a:r>
          <a:r>
            <a:rPr lang="el-GR" sz="2700" b="1" kern="1200" dirty="0">
              <a:latin typeface="+mn-lt"/>
              <a:cs typeface="Arial" pitchFamily="34" charset="0"/>
            </a:rPr>
            <a:t>Επιχειρήσεων</a:t>
          </a:r>
        </a:p>
        <a:p>
          <a:pPr marL="228600" lvl="1" indent="-228600" algn="l" defTabSz="1200150">
            <a:lnSpc>
              <a:spcPct val="90000"/>
            </a:lnSpc>
            <a:spcBef>
              <a:spcPct val="0"/>
            </a:spcBef>
            <a:spcAft>
              <a:spcPct val="15000"/>
            </a:spcAft>
            <a:buChar char="•"/>
          </a:pPr>
          <a:r>
            <a:rPr lang="el-GR" sz="2700" b="1" kern="1200" dirty="0">
              <a:latin typeface="+mn-lt"/>
              <a:cs typeface="Arial" pitchFamily="34" charset="0"/>
            </a:rPr>
            <a:t>Πληροφορική</a:t>
          </a:r>
        </a:p>
        <a:p>
          <a:pPr marL="228600" lvl="1" indent="-228600" algn="l" defTabSz="1200150">
            <a:lnSpc>
              <a:spcPct val="90000"/>
            </a:lnSpc>
            <a:spcBef>
              <a:spcPct val="0"/>
            </a:spcBef>
            <a:spcAft>
              <a:spcPct val="15000"/>
            </a:spcAft>
            <a:buChar char="•"/>
          </a:pPr>
          <a:r>
            <a:rPr lang="el-GR" sz="2700" b="1" kern="1200" dirty="0">
              <a:latin typeface="+mn-lt"/>
              <a:cs typeface="Arial" pitchFamily="34" charset="0"/>
            </a:rPr>
            <a:t>Αγγλικά ή Γαλλικά ή άλλη ξένη γλώσσα</a:t>
          </a:r>
        </a:p>
        <a:p>
          <a:pPr marL="228600" lvl="1" indent="-228600" algn="l" defTabSz="1200150">
            <a:lnSpc>
              <a:spcPct val="90000"/>
            </a:lnSpc>
            <a:spcBef>
              <a:spcPct val="0"/>
            </a:spcBef>
            <a:spcAft>
              <a:spcPct val="15000"/>
            </a:spcAft>
            <a:buChar char="•"/>
          </a:pPr>
          <a:r>
            <a:rPr lang="el-GR" sz="2700" b="1" kern="1200" dirty="0">
              <a:latin typeface="+mn-lt"/>
              <a:cs typeface="Arial" pitchFamily="34" charset="0"/>
            </a:rPr>
            <a:t>Εμπορικά - Μάρκετινγκ</a:t>
          </a:r>
        </a:p>
      </dsp:txBody>
      <dsp:txXfrm rot="-5400000">
        <a:off x="4093164" y="2648293"/>
        <a:ext cx="7154717" cy="2255541"/>
      </dsp:txXfrm>
    </dsp:sp>
    <dsp:sp modelId="{94354C91-2B7D-453F-8F5B-5146C7A4F1FD}">
      <dsp:nvSpPr>
        <dsp:cNvPr id="0" name=""/>
        <dsp:cNvSpPr/>
      </dsp:nvSpPr>
      <dsp:spPr>
        <a:xfrm>
          <a:off x="0" y="2587656"/>
          <a:ext cx="4093164" cy="2405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mn-lt"/>
              <a:cs typeface="Arial" panose="020B0604020202020204" pitchFamily="34" charset="0"/>
            </a:rPr>
            <a:t>Επιλεγόμενα Μαθήματα</a:t>
          </a:r>
          <a:r>
            <a:rPr lang="en-US" sz="3200" kern="1200" dirty="0">
              <a:latin typeface="+mn-lt"/>
              <a:cs typeface="Arial" panose="020B0604020202020204" pitchFamily="34" charset="0"/>
            </a:rPr>
            <a:t> </a:t>
          </a:r>
          <a:r>
            <a:rPr lang="el-GR" sz="3200" kern="1200" dirty="0">
              <a:latin typeface="+mn-lt"/>
              <a:cs typeface="Arial" panose="020B0604020202020204" pitchFamily="34" charset="0"/>
            </a:rPr>
            <a:t>(1</a:t>
          </a:r>
          <a:r>
            <a:rPr lang="en-US" sz="3200" kern="1200" dirty="0">
              <a:latin typeface="+mn-lt"/>
              <a:cs typeface="Arial" panose="020B0604020202020204" pitchFamily="34" charset="0"/>
            </a:rPr>
            <a:t>x4=</a:t>
          </a:r>
          <a:r>
            <a:rPr lang="el-GR" sz="3200" kern="1200" dirty="0">
              <a:latin typeface="+mn-lt"/>
              <a:cs typeface="Arial" panose="020B0604020202020204" pitchFamily="34" charset="0"/>
            </a:rPr>
            <a:t>4</a:t>
          </a:r>
          <a:r>
            <a:rPr lang="en-US" sz="3200" kern="1200" dirty="0">
              <a:latin typeface="+mn-lt"/>
              <a:cs typeface="Arial" panose="020B0604020202020204" pitchFamily="34" charset="0"/>
            </a:rPr>
            <a:t>)</a:t>
          </a:r>
          <a:endParaRPr lang="el-GR" sz="3200" kern="1200" dirty="0">
            <a:latin typeface="+mn-lt"/>
            <a:cs typeface="Arial" panose="020B0604020202020204" pitchFamily="34" charset="0"/>
          </a:endParaRPr>
        </a:p>
      </dsp:txBody>
      <dsp:txXfrm>
        <a:off x="117417" y="2705073"/>
        <a:ext cx="3858330" cy="21704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5939262" y="-2124378"/>
          <a:ext cx="1719613" cy="639912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l-GR" sz="2600" b="1" kern="1200" dirty="0">
              <a:latin typeface="+mn-lt"/>
              <a:cs typeface="Arial" pitchFamily="34" charset="0"/>
            </a:rPr>
            <a:t>Οικονομικά</a:t>
          </a:r>
        </a:p>
        <a:p>
          <a:pPr marL="228600" lvl="1" indent="-228600" algn="l" defTabSz="1155700">
            <a:lnSpc>
              <a:spcPct val="90000"/>
            </a:lnSpc>
            <a:spcBef>
              <a:spcPct val="0"/>
            </a:spcBef>
            <a:spcAft>
              <a:spcPct val="15000"/>
            </a:spcAft>
            <a:buChar char="•"/>
          </a:pPr>
          <a:r>
            <a:rPr lang="el-GR" sz="2600" b="1" kern="1200" dirty="0">
              <a:latin typeface="+mn-lt"/>
              <a:cs typeface="Arial" pitchFamily="34" charset="0"/>
            </a:rPr>
            <a:t>Αγγλικά</a:t>
          </a:r>
          <a:r>
            <a:rPr lang="el-GR" sz="2800" kern="1200" dirty="0"/>
            <a:t>	</a:t>
          </a:r>
          <a:r>
            <a:rPr lang="el-GR" sz="1500" kern="1200" dirty="0"/>
            <a:t>	</a:t>
          </a:r>
        </a:p>
      </dsp:txBody>
      <dsp:txXfrm rot="-5400000">
        <a:off x="3599508" y="299321"/>
        <a:ext cx="6315178" cy="1551723"/>
      </dsp:txXfrm>
    </dsp:sp>
    <dsp:sp modelId="{2DA32674-03A1-44D2-9784-086788D170D1}">
      <dsp:nvSpPr>
        <dsp:cNvPr id="0" name=""/>
        <dsp:cNvSpPr/>
      </dsp:nvSpPr>
      <dsp:spPr>
        <a:xfrm>
          <a:off x="0" y="424"/>
          <a:ext cx="3599507" cy="21495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mn-lt"/>
              <a:cs typeface="Arial" panose="020B0604020202020204" pitchFamily="34" charset="0"/>
            </a:rPr>
            <a:t>Υποχρεωτικά Μαθήματα (</a:t>
          </a:r>
          <a:r>
            <a:rPr lang="en-US" sz="3200" kern="1200" dirty="0">
              <a:latin typeface="+mn-lt"/>
              <a:cs typeface="Arial" panose="020B0604020202020204" pitchFamily="34" charset="0"/>
            </a:rPr>
            <a:t>2x4=8)</a:t>
          </a:r>
          <a:endParaRPr lang="el-GR" sz="3200" kern="1200" dirty="0">
            <a:latin typeface="+mn-lt"/>
            <a:cs typeface="Arial" panose="020B0604020202020204" pitchFamily="34" charset="0"/>
          </a:endParaRPr>
        </a:p>
      </dsp:txBody>
      <dsp:txXfrm>
        <a:off x="104931" y="105355"/>
        <a:ext cx="3389645" cy="1939654"/>
      </dsp:txXfrm>
    </dsp:sp>
    <dsp:sp modelId="{5DAB53F4-0F38-4A56-B19E-F76D8D0D8FA9}">
      <dsp:nvSpPr>
        <dsp:cNvPr id="0" name=""/>
        <dsp:cNvSpPr/>
      </dsp:nvSpPr>
      <dsp:spPr>
        <a:xfrm rot="5400000">
          <a:off x="5222553" y="625406"/>
          <a:ext cx="3143641" cy="64085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Λογιστική</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Εμπορικά - Μάρκετινγκ</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Εφαρμογές Πληροφορικής</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Βιολογία </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Οργάνωση &amp; Διοίκηση Επιχειρήσεων</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Σχεδιασμός &amp; Τεχνολογία</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Γαλλικά ή άλλη ξένη γλώσσα</a:t>
          </a:r>
        </a:p>
        <a:p>
          <a:pPr marL="228600" lvl="1" indent="-228600" algn="l" defTabSz="1066800">
            <a:lnSpc>
              <a:spcPct val="90000"/>
            </a:lnSpc>
            <a:spcBef>
              <a:spcPct val="0"/>
            </a:spcBef>
            <a:spcAft>
              <a:spcPct val="15000"/>
            </a:spcAft>
            <a:buChar char="•"/>
          </a:pPr>
          <a:r>
            <a:rPr lang="el-GR" sz="2400" b="1" kern="1200" dirty="0">
              <a:latin typeface="+mn-lt"/>
              <a:cs typeface="Arial" panose="020B0604020202020204" pitchFamily="34" charset="0"/>
            </a:rPr>
            <a:t>Αγωγή Υγείας (Οικιακή Οικονομία)</a:t>
          </a:r>
        </a:p>
      </dsp:txBody>
      <dsp:txXfrm rot="-5400000">
        <a:off x="3590117" y="2411302"/>
        <a:ext cx="6255053" cy="2836721"/>
      </dsp:txXfrm>
    </dsp:sp>
    <dsp:sp modelId="{94354C91-2B7D-453F-8F5B-5146C7A4F1FD}">
      <dsp:nvSpPr>
        <dsp:cNvPr id="0" name=""/>
        <dsp:cNvSpPr/>
      </dsp:nvSpPr>
      <dsp:spPr>
        <a:xfrm>
          <a:off x="0" y="2754479"/>
          <a:ext cx="3588961" cy="21495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mn-lt"/>
              <a:cs typeface="Arial" panose="020B0604020202020204" pitchFamily="34" charset="0"/>
            </a:rPr>
            <a:t>Επιλεγόμενα Μαθήματα</a:t>
          </a:r>
          <a:r>
            <a:rPr lang="en-US" sz="3200" kern="1200" dirty="0">
              <a:latin typeface="+mn-lt"/>
              <a:cs typeface="Arial" panose="020B0604020202020204" pitchFamily="34" charset="0"/>
            </a:rPr>
            <a:t> </a:t>
          </a:r>
          <a:r>
            <a:rPr lang="el-GR" sz="3200" kern="1200" dirty="0">
              <a:latin typeface="+mn-lt"/>
              <a:cs typeface="Arial" panose="020B0604020202020204" pitchFamily="34" charset="0"/>
            </a:rPr>
            <a:t>(</a:t>
          </a:r>
          <a:r>
            <a:rPr lang="en-US" sz="3200" kern="1200" dirty="0">
              <a:latin typeface="+mn-lt"/>
              <a:cs typeface="Arial" panose="020B0604020202020204" pitchFamily="34" charset="0"/>
            </a:rPr>
            <a:t>2x4=8)</a:t>
          </a:r>
          <a:endParaRPr lang="el-GR" sz="3200" kern="1200" dirty="0">
            <a:latin typeface="+mn-lt"/>
            <a:cs typeface="Arial" panose="020B0604020202020204" pitchFamily="34" charset="0"/>
          </a:endParaRPr>
        </a:p>
      </dsp:txBody>
      <dsp:txXfrm>
        <a:off x="104931" y="2859410"/>
        <a:ext cx="3379099" cy="1939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6359421" y="-2189535"/>
          <a:ext cx="2057370" cy="69535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Θέματα Τέχνης</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Θεατρολογία</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Ιστορία </a:t>
          </a:r>
        </a:p>
      </dsp:txBody>
      <dsp:txXfrm rot="-5400000">
        <a:off x="3911351" y="358968"/>
        <a:ext cx="6853079" cy="1856504"/>
      </dsp:txXfrm>
    </dsp:sp>
    <dsp:sp modelId="{2DA32674-03A1-44D2-9784-086788D170D1}">
      <dsp:nvSpPr>
        <dsp:cNvPr id="0" name=""/>
        <dsp:cNvSpPr/>
      </dsp:nvSpPr>
      <dsp:spPr>
        <a:xfrm>
          <a:off x="0" y="1364"/>
          <a:ext cx="3911350" cy="2571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mn-lt"/>
              <a:cs typeface="Arial" panose="020B0604020202020204" pitchFamily="34" charset="0"/>
            </a:rPr>
            <a:t>Υποχρεωτικά Μαθήματα (3</a:t>
          </a:r>
          <a:r>
            <a:rPr lang="en-US" sz="3200" kern="1200" dirty="0">
              <a:latin typeface="+mn-lt"/>
              <a:cs typeface="Arial" panose="020B0604020202020204" pitchFamily="34" charset="0"/>
            </a:rPr>
            <a:t>x4=</a:t>
          </a:r>
          <a:r>
            <a:rPr lang="el-GR" sz="3200" kern="1200" dirty="0">
              <a:latin typeface="+mn-lt"/>
              <a:cs typeface="Arial" panose="020B0604020202020204" pitchFamily="34" charset="0"/>
            </a:rPr>
            <a:t>12</a:t>
          </a:r>
          <a:r>
            <a:rPr lang="en-US" sz="3200" kern="1200" dirty="0">
              <a:latin typeface="+mn-lt"/>
              <a:cs typeface="Arial" panose="020B0604020202020204" pitchFamily="34" charset="0"/>
            </a:rPr>
            <a:t>)</a:t>
          </a:r>
          <a:endParaRPr lang="el-GR" sz="3200" kern="1200" dirty="0">
            <a:latin typeface="+mn-lt"/>
            <a:cs typeface="Arial" panose="020B0604020202020204" pitchFamily="34" charset="0"/>
          </a:endParaRPr>
        </a:p>
      </dsp:txBody>
      <dsp:txXfrm>
        <a:off x="125541" y="126905"/>
        <a:ext cx="3660268" cy="2320631"/>
      </dsp:txXfrm>
    </dsp:sp>
    <dsp:sp modelId="{5DAB53F4-0F38-4A56-B19E-F76D8D0D8FA9}">
      <dsp:nvSpPr>
        <dsp:cNvPr id="0" name=""/>
        <dsp:cNvSpPr/>
      </dsp:nvSpPr>
      <dsp:spPr>
        <a:xfrm rot="5400000">
          <a:off x="6007119" y="562948"/>
          <a:ext cx="2687831" cy="696797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endParaRPr lang="el-GR" sz="2400" b="1"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Εικαστικές Εφαρμογές</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Ελεύθερο -</a:t>
          </a:r>
          <a:r>
            <a:rPr lang="en-US" sz="2400" b="1" kern="1200" dirty="0">
              <a:latin typeface="+mn-lt"/>
              <a:cs typeface="Arial" pitchFamily="34" charset="0"/>
            </a:rPr>
            <a:t> </a:t>
          </a:r>
          <a:r>
            <a:rPr lang="el-GR" sz="2400" b="1" kern="1200" dirty="0">
              <a:latin typeface="+mn-lt"/>
              <a:cs typeface="Arial" pitchFamily="34" charset="0"/>
            </a:rPr>
            <a:t>Προοπτικό Σχέδιο </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Μουσικές Εφαρμογές </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Αγγλικά ή Γαλλικά ή άλλη ξένη γλώσσα </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Φωτογραφία (μόνο στη Β΄ Λυκείου)</a:t>
          </a:r>
        </a:p>
        <a:p>
          <a:pPr marL="228600" lvl="1" indent="-228600" algn="l" defTabSz="1066800">
            <a:lnSpc>
              <a:spcPct val="90000"/>
            </a:lnSpc>
            <a:spcBef>
              <a:spcPct val="0"/>
            </a:spcBef>
            <a:spcAft>
              <a:spcPct val="15000"/>
            </a:spcAft>
            <a:buChar char="•"/>
          </a:pPr>
          <a:r>
            <a:rPr lang="el-GR" sz="2400" b="1" kern="1200" dirty="0">
              <a:latin typeface="+mn-lt"/>
              <a:cs typeface="Arial" pitchFamily="34" charset="0"/>
            </a:rPr>
            <a:t>Γραφιστικές Εφαρμογές (μόνο στη Γ’ Λυκείου)</a:t>
          </a:r>
        </a:p>
        <a:p>
          <a:pPr marL="171450" lvl="1" indent="-171450" algn="l" defTabSz="755650">
            <a:lnSpc>
              <a:spcPct val="90000"/>
            </a:lnSpc>
            <a:spcBef>
              <a:spcPct val="0"/>
            </a:spcBef>
            <a:spcAft>
              <a:spcPct val="15000"/>
            </a:spcAft>
            <a:buChar char="•"/>
          </a:pPr>
          <a:endParaRPr lang="el-GR" sz="1700" b="1" kern="1200" dirty="0">
            <a:latin typeface="Arial" pitchFamily="34" charset="0"/>
            <a:cs typeface="Arial" pitchFamily="34" charset="0"/>
          </a:endParaRPr>
        </a:p>
      </dsp:txBody>
      <dsp:txXfrm rot="-5400000">
        <a:off x="3867047" y="2834230"/>
        <a:ext cx="6836768" cy="2425413"/>
      </dsp:txXfrm>
    </dsp:sp>
    <dsp:sp modelId="{94354C91-2B7D-453F-8F5B-5146C7A4F1FD}">
      <dsp:nvSpPr>
        <dsp:cNvPr id="0" name=""/>
        <dsp:cNvSpPr/>
      </dsp:nvSpPr>
      <dsp:spPr>
        <a:xfrm>
          <a:off x="0" y="2759722"/>
          <a:ext cx="3896071" cy="25717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mn-lt"/>
              <a:cs typeface="Arial" panose="020B0604020202020204" pitchFamily="34" charset="0"/>
            </a:rPr>
            <a:t>Επιλεγόμενα Μαθήματα</a:t>
          </a:r>
          <a:r>
            <a:rPr lang="en-US" sz="3200" kern="1200" dirty="0">
              <a:latin typeface="+mn-lt"/>
              <a:cs typeface="Arial" panose="020B0604020202020204" pitchFamily="34" charset="0"/>
            </a:rPr>
            <a:t> </a:t>
          </a:r>
          <a:r>
            <a:rPr lang="el-GR" sz="3200" kern="1200" dirty="0">
              <a:latin typeface="+mn-lt"/>
              <a:cs typeface="Arial" panose="020B0604020202020204" pitchFamily="34" charset="0"/>
            </a:rPr>
            <a:t>(1</a:t>
          </a:r>
          <a:r>
            <a:rPr lang="en-US" sz="3200" kern="1200" dirty="0">
              <a:latin typeface="+mn-lt"/>
              <a:cs typeface="Arial" panose="020B0604020202020204" pitchFamily="34" charset="0"/>
            </a:rPr>
            <a:t>x4=4)</a:t>
          </a:r>
          <a:endParaRPr lang="el-GR" sz="3200" kern="1200" dirty="0">
            <a:latin typeface="+mn-lt"/>
            <a:cs typeface="Arial" panose="020B0604020202020204" pitchFamily="34" charset="0"/>
          </a:endParaRPr>
        </a:p>
      </dsp:txBody>
      <dsp:txXfrm>
        <a:off x="125541" y="2885263"/>
        <a:ext cx="3644989" cy="23206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0DDEA-0C07-4887-BD38-D12D3FF3443B}">
      <dsp:nvSpPr>
        <dsp:cNvPr id="0" name=""/>
        <dsp:cNvSpPr/>
      </dsp:nvSpPr>
      <dsp:spPr>
        <a:xfrm>
          <a:off x="2231148" y="146885"/>
          <a:ext cx="2957323" cy="13241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400" b="1" kern="1200" dirty="0">
            <a:solidFill>
              <a:srgbClr val="7030A0"/>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l-GR" sz="2400" b="1" kern="1200" dirty="0">
              <a:solidFill>
                <a:srgbClr val="7030A0"/>
              </a:solidFill>
              <a:latin typeface="Times New Roman" panose="02020603050405020304" pitchFamily="18" charset="0"/>
              <a:cs typeface="Times New Roman" panose="02020603050405020304" pitchFamily="18" charset="0"/>
            </a:rPr>
            <a:t>Επιστημονικά Πεδία </a:t>
          </a:r>
          <a:endParaRPr lang="en-US" sz="2400" b="1" kern="1200" dirty="0">
            <a:solidFill>
              <a:srgbClr val="7030A0"/>
            </a:solidFill>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buNone/>
          </a:pPr>
          <a:endParaRPr lang="en-US" sz="3600" b="1" kern="1200" dirty="0">
            <a:solidFill>
              <a:srgbClr val="7030A0"/>
            </a:solidFill>
          </a:endParaRPr>
        </a:p>
      </dsp:txBody>
      <dsp:txXfrm>
        <a:off x="2664238" y="340804"/>
        <a:ext cx="2091143" cy="936322"/>
      </dsp:txXfrm>
    </dsp:sp>
    <dsp:sp modelId="{5984CFCB-A999-4E31-A8D3-CA2F2D10EED1}">
      <dsp:nvSpPr>
        <dsp:cNvPr id="0" name=""/>
        <dsp:cNvSpPr/>
      </dsp:nvSpPr>
      <dsp:spPr>
        <a:xfrm rot="1646073">
          <a:off x="5109369" y="1036087"/>
          <a:ext cx="1025006" cy="441521"/>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116817" y="1093877"/>
        <a:ext cx="892550" cy="264913"/>
      </dsp:txXfrm>
    </dsp:sp>
    <dsp:sp modelId="{37F8AE19-3FEE-40C5-A10E-600ED9E490A0}">
      <dsp:nvSpPr>
        <dsp:cNvPr id="0" name=""/>
        <dsp:cNvSpPr/>
      </dsp:nvSpPr>
      <dsp:spPr>
        <a:xfrm>
          <a:off x="5174734" y="1498677"/>
          <a:ext cx="2726209" cy="1556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800" b="1" kern="1200" dirty="0">
              <a:solidFill>
                <a:srgbClr val="7030A0"/>
              </a:solidFill>
              <a:latin typeface="Times New Roman" panose="02020603050405020304" pitchFamily="18" charset="0"/>
              <a:cs typeface="Times New Roman" panose="02020603050405020304" pitchFamily="18" charset="0"/>
            </a:rPr>
            <a:t> Πλαίσια Πρόσβασης</a:t>
          </a:r>
          <a:endParaRPr lang="en-US" sz="2800" b="1" kern="1200" dirty="0">
            <a:solidFill>
              <a:srgbClr val="7030A0"/>
            </a:solidFill>
            <a:latin typeface="Times New Roman" panose="02020603050405020304" pitchFamily="18" charset="0"/>
            <a:cs typeface="Times New Roman" panose="02020603050405020304" pitchFamily="18" charset="0"/>
          </a:endParaRPr>
        </a:p>
        <a:p>
          <a:pPr lvl="0" algn="ctr" defTabSz="222250">
            <a:lnSpc>
              <a:spcPct val="90000"/>
            </a:lnSpc>
            <a:spcBef>
              <a:spcPct val="0"/>
            </a:spcBef>
            <a:spcAft>
              <a:spcPct val="35000"/>
            </a:spcAft>
            <a:buNone/>
          </a:pPr>
          <a:endParaRPr lang="en-US" sz="500" kern="1200" dirty="0"/>
        </a:p>
      </dsp:txBody>
      <dsp:txXfrm>
        <a:off x="5573978" y="1726654"/>
        <a:ext cx="1927721" cy="1100771"/>
      </dsp:txXfrm>
    </dsp:sp>
    <dsp:sp modelId="{6CACA3CF-A50B-4E07-9C2D-A6E54A8A8F30}">
      <dsp:nvSpPr>
        <dsp:cNvPr id="0" name=""/>
        <dsp:cNvSpPr/>
      </dsp:nvSpPr>
      <dsp:spPr>
        <a:xfrm rot="9198362">
          <a:off x="4543370" y="3058589"/>
          <a:ext cx="1287562" cy="494773"/>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4683892" y="3124204"/>
        <a:ext cx="1139130" cy="296863"/>
      </dsp:txXfrm>
    </dsp:sp>
    <dsp:sp modelId="{26CA00F2-F716-4B71-AE04-846D788B19EB}">
      <dsp:nvSpPr>
        <dsp:cNvPr id="0" name=""/>
        <dsp:cNvSpPr/>
      </dsp:nvSpPr>
      <dsp:spPr>
        <a:xfrm>
          <a:off x="2221977" y="3167194"/>
          <a:ext cx="2476682" cy="13145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rgbClr val="7030A0"/>
              </a:solidFill>
              <a:latin typeface="Times New Roman" panose="02020603050405020304" pitchFamily="18" charset="0"/>
              <a:cs typeface="Times New Roman" panose="02020603050405020304" pitchFamily="18" charset="0"/>
            </a:rPr>
            <a:t>Κατεύθυνση Β΄&amp; Γ΄</a:t>
          </a:r>
        </a:p>
        <a:p>
          <a:pPr marL="0" lvl="0" indent="0" algn="ctr" defTabSz="1066800">
            <a:lnSpc>
              <a:spcPct val="90000"/>
            </a:lnSpc>
            <a:spcBef>
              <a:spcPct val="0"/>
            </a:spcBef>
            <a:spcAft>
              <a:spcPct val="35000"/>
            </a:spcAft>
            <a:buNone/>
          </a:pPr>
          <a:r>
            <a:rPr lang="el-GR" sz="2400" b="1" kern="1200" dirty="0">
              <a:solidFill>
                <a:srgbClr val="7030A0"/>
              </a:solidFill>
              <a:latin typeface="Times New Roman" panose="02020603050405020304" pitchFamily="18" charset="0"/>
              <a:cs typeface="Times New Roman" panose="02020603050405020304" pitchFamily="18" charset="0"/>
            </a:rPr>
            <a:t>Λυκείου</a:t>
          </a:r>
        </a:p>
      </dsp:txBody>
      <dsp:txXfrm>
        <a:off x="2584679" y="3359704"/>
        <a:ext cx="1751278" cy="929523"/>
      </dsp:txXfrm>
    </dsp:sp>
    <dsp:sp modelId="{2FF1237E-8C1D-469C-99D2-C982766876C3}">
      <dsp:nvSpPr>
        <dsp:cNvPr id="0" name=""/>
        <dsp:cNvSpPr/>
      </dsp:nvSpPr>
      <dsp:spPr>
        <a:xfrm rot="12724264">
          <a:off x="1208088" y="2996448"/>
          <a:ext cx="1067314" cy="46786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1337738" y="3127285"/>
        <a:ext cx="926954" cy="280721"/>
      </dsp:txXfrm>
    </dsp:sp>
    <dsp:sp modelId="{DEA15168-BD7F-4A08-B67F-42B453A89402}">
      <dsp:nvSpPr>
        <dsp:cNvPr id="0" name=""/>
        <dsp:cNvSpPr/>
      </dsp:nvSpPr>
      <dsp:spPr>
        <a:xfrm>
          <a:off x="0" y="1274243"/>
          <a:ext cx="1657967" cy="18028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l-GR" sz="2600" b="1" kern="1200" dirty="0">
              <a:solidFill>
                <a:srgbClr val="7030A0"/>
              </a:solidFill>
              <a:latin typeface="Times New Roman" panose="02020603050405020304" pitchFamily="18" charset="0"/>
              <a:cs typeface="Times New Roman" panose="02020603050405020304" pitchFamily="18" charset="0"/>
            </a:rPr>
            <a:t>ΟΜΠ Α΄ </a:t>
          </a:r>
          <a:r>
            <a:rPr lang="el-GR" sz="2000" b="1" kern="1200" dirty="0">
              <a:solidFill>
                <a:srgbClr val="7030A0"/>
              </a:solidFill>
              <a:latin typeface="Times New Roman" panose="02020603050405020304" pitchFamily="18" charset="0"/>
              <a:cs typeface="Times New Roman" panose="02020603050405020304" pitchFamily="18" charset="0"/>
            </a:rPr>
            <a:t>Λυκείου </a:t>
          </a:r>
          <a:endParaRPr lang="en-US" sz="2000" b="1" kern="1200" dirty="0">
            <a:solidFill>
              <a:srgbClr val="7030A0"/>
            </a:solidFill>
            <a:latin typeface="Times New Roman" panose="02020603050405020304" pitchFamily="18" charset="0"/>
            <a:cs typeface="Times New Roman" panose="02020603050405020304" pitchFamily="18" charset="0"/>
          </a:endParaRPr>
        </a:p>
      </dsp:txBody>
      <dsp:txXfrm>
        <a:off x="242804" y="1538269"/>
        <a:ext cx="1172359" cy="1274829"/>
      </dsp:txXfrm>
    </dsp:sp>
    <dsp:sp modelId="{3AEDC80C-E343-443E-BF10-7132EC935CBF}">
      <dsp:nvSpPr>
        <dsp:cNvPr id="0" name=""/>
        <dsp:cNvSpPr/>
      </dsp:nvSpPr>
      <dsp:spPr>
        <a:xfrm rot="20077168">
          <a:off x="1275560" y="884622"/>
          <a:ext cx="986973" cy="411052"/>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baseline="0" dirty="0">
            <a:solidFill>
              <a:srgbClr val="FFC000"/>
            </a:solidFill>
          </a:endParaRPr>
        </a:p>
      </dsp:txBody>
      <dsp:txXfrm>
        <a:off x="1281511" y="993260"/>
        <a:ext cx="863657" cy="24663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4">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C798AED-B5FE-4014-81FB-0B77502DE081}" type="datetimeFigureOut">
              <a:rPr lang="el-GR" smtClean="0"/>
              <a:t>2/11/2023</a:t>
            </a:fld>
            <a:endParaRPr lang="el-G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A0F4BA4-41BC-4277-B440-525251867A07}" type="slidenum">
              <a:rPr lang="el-GR" smtClean="0"/>
              <a:t>‹#›</a:t>
            </a:fld>
            <a:endParaRPr lang="el-GR"/>
          </a:p>
        </p:txBody>
      </p:sp>
    </p:spTree>
    <p:extLst>
      <p:ext uri="{BB962C8B-B14F-4D97-AF65-F5344CB8AC3E}">
        <p14:creationId xmlns:p14="http://schemas.microsoft.com/office/powerpoint/2010/main" val="2345342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D267182-08FB-4D4F-AC32-DB160E8B083A}" type="datetimeFigureOut">
              <a:rPr lang="el-GR" smtClean="0"/>
              <a:t>2/11/2023</a:t>
            </a:fld>
            <a:endParaRPr lang="el-G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6CBDE7D-36F7-4AE9-B00A-0178E9CD48E9}" type="slidenum">
              <a:rPr lang="el-GR" smtClean="0"/>
              <a:t>‹#›</a:t>
            </a:fld>
            <a:endParaRPr lang="el-GR"/>
          </a:p>
        </p:txBody>
      </p:sp>
    </p:spTree>
    <p:extLst>
      <p:ext uri="{BB962C8B-B14F-4D97-AF65-F5344CB8AC3E}">
        <p14:creationId xmlns:p14="http://schemas.microsoft.com/office/powerpoint/2010/main" val="330859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34</a:t>
            </a:fld>
            <a:endParaRPr lang="en-US"/>
          </a:p>
        </p:txBody>
      </p:sp>
    </p:spTree>
    <p:extLst>
      <p:ext uri="{BB962C8B-B14F-4D97-AF65-F5344CB8AC3E}">
        <p14:creationId xmlns:p14="http://schemas.microsoft.com/office/powerpoint/2010/main" val="239627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8F32CB35-F9BC-4457-A0CE-DB58610F4B05}" type="slidenum">
              <a:rPr lang="en-US" smtClean="0"/>
              <a:t>50</a:t>
            </a:fld>
            <a:endParaRPr lang="en-US"/>
          </a:p>
        </p:txBody>
      </p:sp>
    </p:spTree>
    <p:extLst>
      <p:ext uri="{BB962C8B-B14F-4D97-AF65-F5344CB8AC3E}">
        <p14:creationId xmlns:p14="http://schemas.microsoft.com/office/powerpoint/2010/main" val="192035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62</a:t>
            </a:fld>
            <a:endParaRPr lang="en-US"/>
          </a:p>
        </p:txBody>
      </p:sp>
    </p:spTree>
    <p:extLst>
      <p:ext uri="{BB962C8B-B14F-4D97-AF65-F5344CB8AC3E}">
        <p14:creationId xmlns:p14="http://schemas.microsoft.com/office/powerpoint/2010/main" val="126340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64</a:t>
            </a:fld>
            <a:endParaRPr lang="en-US"/>
          </a:p>
        </p:txBody>
      </p:sp>
    </p:spTree>
    <p:extLst>
      <p:ext uri="{BB962C8B-B14F-4D97-AF65-F5344CB8AC3E}">
        <p14:creationId xmlns:p14="http://schemas.microsoft.com/office/powerpoint/2010/main" val="264760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F32CB35-F9BC-4457-A0CE-DB58610F4B05}" type="slidenum">
              <a:rPr lang="en-US" smtClean="0"/>
              <a:t>70</a:t>
            </a:fld>
            <a:endParaRPr lang="en-US"/>
          </a:p>
        </p:txBody>
      </p:sp>
    </p:spTree>
    <p:extLst>
      <p:ext uri="{BB962C8B-B14F-4D97-AF65-F5344CB8AC3E}">
        <p14:creationId xmlns:p14="http://schemas.microsoft.com/office/powerpoint/2010/main" val="56942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25FAB6-B959-428D-BBB8-66852305A3EE}" type="datetime1">
              <a:rPr lang="en-US" smtClean="0"/>
              <a:t>11/2/2023</a:t>
            </a:fld>
            <a:endParaRPr lang="en-US"/>
          </a:p>
        </p:txBody>
      </p:sp>
      <p:sp>
        <p:nvSpPr>
          <p:cNvPr id="5" name="Footer Placeholder 4"/>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6" name="Slide Number Placeholder 5"/>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377885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3121A-6882-41CA-8D69-D07096D4C275}" type="datetime1">
              <a:rPr lang="en-US" smtClean="0"/>
              <a:t>11/2/2023</a:t>
            </a:fld>
            <a:endParaRPr lang="en-US"/>
          </a:p>
        </p:txBody>
      </p:sp>
      <p:sp>
        <p:nvSpPr>
          <p:cNvPr id="5" name="Footer Placeholder 4"/>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6" name="Slide Number Placeholder 5"/>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303017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B49458-8EB0-4AB1-A967-5FC87EE224E2}" type="datetime1">
              <a:rPr lang="en-US" smtClean="0"/>
              <a:t>11/2/2023</a:t>
            </a:fld>
            <a:endParaRPr lang="en-US"/>
          </a:p>
        </p:txBody>
      </p:sp>
      <p:sp>
        <p:nvSpPr>
          <p:cNvPr id="5" name="Footer Placeholder 4"/>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6" name="Slide Number Placeholder 5"/>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3490625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l-GR"/>
          </a:p>
        </p:txBody>
      </p:sp>
      <p:sp>
        <p:nvSpPr>
          <p:cNvPr id="3" name="Table Placeholder 2"/>
          <p:cNvSpPr>
            <a:spLocks noGrp="1"/>
          </p:cNvSpPr>
          <p:nvPr>
            <p:ph type="tbl" idx="1"/>
          </p:nvPr>
        </p:nvSpPr>
        <p:spPr>
          <a:xfrm>
            <a:off x="609600" y="1481138"/>
            <a:ext cx="10972800" cy="4525962"/>
          </a:xfrm>
        </p:spPr>
        <p:txBody>
          <a:bodyPr/>
          <a:lstStyle/>
          <a:p>
            <a:endParaRPr lang="el-GR"/>
          </a:p>
        </p:txBody>
      </p:sp>
      <p:sp>
        <p:nvSpPr>
          <p:cNvPr id="4" name="Date Placeholder 3"/>
          <p:cNvSpPr>
            <a:spLocks noGrp="1"/>
          </p:cNvSpPr>
          <p:nvPr>
            <p:ph type="dt" sz="half" idx="10"/>
          </p:nvPr>
        </p:nvSpPr>
        <p:spPr>
          <a:xfrm>
            <a:off x="8970433" y="6408739"/>
            <a:ext cx="2559051" cy="365125"/>
          </a:xfrm>
        </p:spPr>
        <p:txBody>
          <a:bodyPr/>
          <a:lstStyle>
            <a:lvl1pPr>
              <a:defRPr/>
            </a:lvl1pPr>
          </a:lstStyle>
          <a:p>
            <a:pPr>
              <a:defRPr/>
            </a:pPr>
            <a:fld id="{D557DDAE-B611-4AC9-A9B3-A9C4CC051817}" type="datetime1">
              <a:rPr lang="en-GB" smtClean="0"/>
              <a:t>02/11/2023</a:t>
            </a:fld>
            <a:endParaRPr lang="el-GR"/>
          </a:p>
        </p:txBody>
      </p:sp>
      <p:sp>
        <p:nvSpPr>
          <p:cNvPr id="5" name="Footer Placeholder 4"/>
          <p:cNvSpPr>
            <a:spLocks noGrp="1"/>
          </p:cNvSpPr>
          <p:nvPr>
            <p:ph type="ftr" sz="quarter" idx="11"/>
          </p:nvPr>
        </p:nvSpPr>
        <p:spPr>
          <a:xfrm>
            <a:off x="5839884" y="6408739"/>
            <a:ext cx="3134783" cy="365125"/>
          </a:xfrm>
        </p:spPr>
        <p:txBody>
          <a:bodyPr/>
          <a:lstStyle>
            <a:lvl1pPr>
              <a:defRPr/>
            </a:lvl1pPr>
          </a:lstStyle>
          <a:p>
            <a:pPr>
              <a:defRPr/>
            </a:pPr>
            <a:r>
              <a:rPr lang="el-GR"/>
              <a:t>ΥΣΕΑ, ΝΟΕΜΒΡΙΟΣ 2022</a:t>
            </a:r>
          </a:p>
        </p:txBody>
      </p:sp>
      <p:sp>
        <p:nvSpPr>
          <p:cNvPr id="6" name="Slide Number Placeholder 5"/>
          <p:cNvSpPr>
            <a:spLocks noGrp="1"/>
          </p:cNvSpPr>
          <p:nvPr>
            <p:ph type="sldNum" sz="quarter" idx="12"/>
          </p:nvPr>
        </p:nvSpPr>
        <p:spPr>
          <a:xfrm>
            <a:off x="11529484" y="6408739"/>
            <a:ext cx="488949" cy="365125"/>
          </a:xfrm>
        </p:spPr>
        <p:txBody>
          <a:bodyPr/>
          <a:lstStyle>
            <a:lvl1pPr>
              <a:defRPr/>
            </a:lvl1pPr>
          </a:lstStyle>
          <a:p>
            <a:pPr>
              <a:defRPr/>
            </a:pPr>
            <a:fld id="{88EE6B02-8AE9-4411-9757-54114E439C77}" type="slidenum">
              <a:rPr lang="el-GR"/>
              <a:pPr>
                <a:defRPr/>
              </a:pPr>
              <a:t>‹#›</a:t>
            </a:fld>
            <a:endParaRPr lang="el-GR"/>
          </a:p>
        </p:txBody>
      </p:sp>
    </p:spTree>
    <p:extLst>
      <p:ext uri="{BB962C8B-B14F-4D97-AF65-F5344CB8AC3E}">
        <p14:creationId xmlns:p14="http://schemas.microsoft.com/office/powerpoint/2010/main" val="779485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25FAB6-B959-428D-BBB8-66852305A3E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34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06C1F-8018-4DB1-B264-8F370E01B7E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04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50F30A-F5CF-4A99-B4B8-9292C9076BB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591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41803-1A7E-4D32-9B91-901500569FA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97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1DF668-26F3-4574-BC31-11772F94A89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703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71655D-505C-4A81-9B4D-326872628A6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188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3BA03-5E67-4DD6-9418-E0B70C23EAEB}"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A06C1F-8018-4DB1-B264-8F370E01B7E8}" type="datetime1">
              <a:rPr lang="en-US" smtClean="0"/>
              <a:t>11/2/2023</a:t>
            </a:fld>
            <a:endParaRPr lang="en-US"/>
          </a:p>
        </p:txBody>
      </p:sp>
      <p:sp>
        <p:nvSpPr>
          <p:cNvPr id="5" name="Footer Placeholder 4"/>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6" name="Slide Number Placeholder 5"/>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2474424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582F77-E842-4F9A-B714-2D6A8BA5AC1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64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709D71-4A84-425A-BB47-E82114A29B8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06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83121A-6882-41CA-8D69-D07096D4C27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267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B49458-8EB0-4AB1-A967-5FC87EE224E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554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l-GR"/>
          </a:p>
        </p:txBody>
      </p:sp>
      <p:sp>
        <p:nvSpPr>
          <p:cNvPr id="3" name="Table Placeholder 2"/>
          <p:cNvSpPr>
            <a:spLocks noGrp="1"/>
          </p:cNvSpPr>
          <p:nvPr>
            <p:ph type="tbl" idx="1"/>
          </p:nvPr>
        </p:nvSpPr>
        <p:spPr>
          <a:xfrm>
            <a:off x="609600" y="1481138"/>
            <a:ext cx="10972800" cy="4525962"/>
          </a:xfrm>
        </p:spPr>
        <p:txBody>
          <a:bodyPr/>
          <a:lstStyle/>
          <a:p>
            <a:endParaRPr lang="el-GR"/>
          </a:p>
        </p:txBody>
      </p:sp>
      <p:sp>
        <p:nvSpPr>
          <p:cNvPr id="4" name="Date Placeholder 3"/>
          <p:cNvSpPr>
            <a:spLocks noGrp="1"/>
          </p:cNvSpPr>
          <p:nvPr>
            <p:ph type="dt" sz="half" idx="10"/>
          </p:nvPr>
        </p:nvSpPr>
        <p:spPr>
          <a:xfrm>
            <a:off x="8970433" y="6408739"/>
            <a:ext cx="2559051" cy="36512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557DDAE-B611-4AC9-A9B3-A9C4CC051817}"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02/11/2023</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839884" y="6408739"/>
            <a:ext cx="3134783" cy="3651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ΥΣΕΑ, ΝΟΕΜΒΡΙΟΣ 2022</a:t>
            </a:r>
          </a:p>
        </p:txBody>
      </p:sp>
      <p:sp>
        <p:nvSpPr>
          <p:cNvPr id="6" name="Slide Number Placeholder 5"/>
          <p:cNvSpPr>
            <a:spLocks noGrp="1"/>
          </p:cNvSpPr>
          <p:nvPr>
            <p:ph type="sldNum" sz="quarter" idx="12"/>
          </p:nvPr>
        </p:nvSpPr>
        <p:spPr>
          <a:xfrm>
            <a:off x="11529484" y="6408739"/>
            <a:ext cx="488949"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EE6B02-8AE9-4411-9757-54114E439C77}" type="slidenum">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17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50F30A-F5CF-4A99-B4B8-9292C9076BB0}" type="datetime1">
              <a:rPr lang="en-US" smtClean="0"/>
              <a:t>11/2/2023</a:t>
            </a:fld>
            <a:endParaRPr lang="en-US"/>
          </a:p>
        </p:txBody>
      </p:sp>
      <p:sp>
        <p:nvSpPr>
          <p:cNvPr id="5" name="Footer Placeholder 4"/>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6" name="Slide Number Placeholder 5"/>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136647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541803-1A7E-4D32-9B91-901500569FA4}" type="datetime1">
              <a:rPr lang="en-US" smtClean="0"/>
              <a:t>11/2/2023</a:t>
            </a:fld>
            <a:endParaRPr lang="en-US"/>
          </a:p>
        </p:txBody>
      </p:sp>
      <p:sp>
        <p:nvSpPr>
          <p:cNvPr id="6" name="Footer Placeholder 5"/>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7" name="Slide Number Placeholder 6"/>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111526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1DF668-26F3-4574-BC31-11772F94A89D}" type="datetime1">
              <a:rPr lang="en-US" smtClean="0"/>
              <a:t>11/2/2023</a:t>
            </a:fld>
            <a:endParaRPr lang="en-US"/>
          </a:p>
        </p:txBody>
      </p:sp>
      <p:sp>
        <p:nvSpPr>
          <p:cNvPr id="8" name="Footer Placeholder 7"/>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9" name="Slide Number Placeholder 8"/>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348491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71655D-505C-4A81-9B4D-326872628A69}" type="datetime1">
              <a:rPr lang="en-US" smtClean="0"/>
              <a:t>11/2/2023</a:t>
            </a:fld>
            <a:endParaRPr lang="en-US"/>
          </a:p>
        </p:txBody>
      </p:sp>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5" name="Slide Number Placeholder 4"/>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31320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3BA03-5E67-4DD6-9418-E0B70C23EAEB}" type="datetime1">
              <a:rPr lang="en-US" smtClean="0"/>
              <a:t>11/2/2023</a:t>
            </a:fld>
            <a:endParaRPr lang="en-US"/>
          </a:p>
        </p:txBody>
      </p:sp>
      <p:sp>
        <p:nvSpPr>
          <p:cNvPr id="3" name="Footer Placeholder 2"/>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4" name="Slide Number Placeholder 3"/>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230109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82F77-E842-4F9A-B714-2D6A8BA5AC1F}" type="datetime1">
              <a:rPr lang="en-US" smtClean="0"/>
              <a:t>11/2/2023</a:t>
            </a:fld>
            <a:endParaRPr lang="en-US"/>
          </a:p>
        </p:txBody>
      </p:sp>
      <p:sp>
        <p:nvSpPr>
          <p:cNvPr id="6" name="Footer Placeholder 5"/>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7" name="Slide Number Placeholder 6"/>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53843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709D71-4A84-425A-BB47-E82114A29B81}" type="datetime1">
              <a:rPr lang="en-US" smtClean="0"/>
              <a:t>11/2/2023</a:t>
            </a:fld>
            <a:endParaRPr lang="en-US"/>
          </a:p>
        </p:txBody>
      </p:sp>
      <p:sp>
        <p:nvSpPr>
          <p:cNvPr id="6" name="Footer Placeholder 5"/>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7" name="Slide Number Placeholder 6"/>
          <p:cNvSpPr>
            <a:spLocks noGrp="1"/>
          </p:cNvSpPr>
          <p:nvPr>
            <p:ph type="sldNum" sz="quarter" idx="12"/>
          </p:nvPr>
        </p:nvSpPr>
        <p:spPr/>
        <p:txBody>
          <a:bodyPr/>
          <a:lstStyle/>
          <a:p>
            <a:fld id="{2B39334E-FFB1-4B9C-8F26-C2FD92AF871E}" type="slidenum">
              <a:rPr lang="en-US" smtClean="0"/>
              <a:t>‹#›</a:t>
            </a:fld>
            <a:endParaRPr lang="en-US"/>
          </a:p>
        </p:txBody>
      </p:sp>
    </p:spTree>
    <p:extLst>
      <p:ext uri="{BB962C8B-B14F-4D97-AF65-F5344CB8AC3E}">
        <p14:creationId xmlns:p14="http://schemas.microsoft.com/office/powerpoint/2010/main" val="11258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6159D-87D5-448C-939C-827092FA7F46}" type="datetime1">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Υπηρεσία Συμβουλευτικής και Επαγγελματικής Αγωγής, Οκτώβριος 2023</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9334E-FFB1-4B9C-8F26-C2FD92AF871E}" type="slidenum">
              <a:rPr lang="en-US" smtClean="0"/>
              <a:t>‹#›</a:t>
            </a:fld>
            <a:endParaRPr lang="en-US"/>
          </a:p>
        </p:txBody>
      </p:sp>
    </p:spTree>
    <p:extLst>
      <p:ext uri="{BB962C8B-B14F-4D97-AF65-F5344CB8AC3E}">
        <p14:creationId xmlns:p14="http://schemas.microsoft.com/office/powerpoint/2010/main" val="651862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06159D-87D5-448C-939C-827092FA7F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39334E-FFB1-4B9C-8F26-C2FD92AF871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179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moec.gov.cy/ysea/spoudes_exoteriko.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8" Type="http://schemas.openxmlformats.org/officeDocument/2006/relationships/hyperlink" Target="https://www.anad.org.cy/wps/portal/hrda/hrdaExternal/!ut/p/z1/04_Sj9CPykssy0xPLMnMz0vMAfIjo8ziPTw8HD0s_Q383F3DjAwCLVydTV2CLY39XUz0w_Wj9KOASgxwAEcD_YLsbEUAbztbrg!!/dz/d5/L2dBISEvZ0FBIS9nQSEh/" TargetMode="External"/><Relationship Id="rId3" Type="http://schemas.openxmlformats.org/officeDocument/2006/relationships/hyperlink" Target="http://www.mlsi.gov.cy/mlsi/dl/dl.nsf/index_gr/index_gr?opendocument" TargetMode="External"/><Relationship Id="rId7" Type="http://schemas.openxmlformats.org/officeDocument/2006/relationships/hyperlink" Target="https://www.cystat.gov.cy/el/default" TargetMode="External"/><Relationship Id="rId2" Type="http://schemas.openxmlformats.org/officeDocument/2006/relationships/hyperlink" Target="http://www.mlsi.gov.cy/mlsi/mlsi.nsf/home-el/home-el?OpenForm" TargetMode="External"/><Relationship Id="rId1" Type="http://schemas.openxmlformats.org/officeDocument/2006/relationships/slideLayout" Target="../slideLayouts/slideLayout2.xml"/><Relationship Id="rId6" Type="http://schemas.openxmlformats.org/officeDocument/2006/relationships/hyperlink" Target="https://mymim.net/europasscyprus/" TargetMode="External"/><Relationship Id="rId5" Type="http://schemas.openxmlformats.org/officeDocument/2006/relationships/hyperlink" Target="https://europa.eu/europass/el" TargetMode="External"/><Relationship Id="rId4" Type="http://schemas.openxmlformats.org/officeDocument/2006/relationships/hyperlink" Target="https://www.mlsi.gov.cy/mlsi/kepa/kepa.nsf/home/home?openfor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ww.euroguidance.eu/" TargetMode="External"/><Relationship Id="rId3" Type="http://schemas.openxmlformats.org/officeDocument/2006/relationships/hyperlink" Target="https://news.ccci.org.cy/" TargetMode="External"/><Relationship Id="rId7" Type="http://schemas.openxmlformats.org/officeDocument/2006/relationships/hyperlink" Target="http://www.moec.gov.cy/ysea/cy_links_syndesmoi.html" TargetMode="External"/><Relationship Id="rId2" Type="http://schemas.openxmlformats.org/officeDocument/2006/relationships/hyperlink" Target="https://www.oeb.org.cy/" TargetMode="External"/><Relationship Id="rId1" Type="http://schemas.openxmlformats.org/officeDocument/2006/relationships/slideLayout" Target="../slideLayouts/slideLayout2.xml"/><Relationship Id="rId6" Type="http://schemas.openxmlformats.org/officeDocument/2006/relationships/hyperlink" Target="https://www.mlsi.gov.cy/mlsi/dl/dl.nsf/All/7FA6A9333991B5F1C22580A4002B6F42?OpenDocument" TargetMode="External"/><Relationship Id="rId5" Type="http://schemas.openxmlformats.org/officeDocument/2006/relationships/hyperlink" Target="https://www.eschoolcounselor.com/" TargetMode="External"/><Relationship Id="rId4" Type="http://schemas.openxmlformats.org/officeDocument/2006/relationships/hyperlink" Target="https://www.eoppep.gr/index.php/el/"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ec.europa.eu/eures/public/index_el" TargetMode="External"/><Relationship Id="rId2" Type="http://schemas.openxmlformats.org/officeDocument/2006/relationships/hyperlink" Target="https://europa.eu/europass/el/european-qualifications-framework-eqf" TargetMode="External"/><Relationship Id="rId1" Type="http://schemas.openxmlformats.org/officeDocument/2006/relationships/slideLayout" Target="../slideLayouts/slideLayout2.xml"/><Relationship Id="rId5" Type="http://schemas.openxmlformats.org/officeDocument/2006/relationships/hyperlink" Target="https://education.ec.europa.eu/el/education-levels/higher-education/inclusive-and-connected-higher-education/european-credit-transfer-and-accumulation-system" TargetMode="External"/><Relationship Id="rId4" Type="http://schemas.openxmlformats.org/officeDocument/2006/relationships/hyperlink" Target="https://eurydice.eacea.ec.europa.eu/national-education-systems?etrans=el"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esco.ec.europa.eu/el" TargetMode="External"/><Relationship Id="rId2" Type="http://schemas.openxmlformats.org/officeDocument/2006/relationships/hyperlink" Target="https://eurodesk.onek.org.cy/" TargetMode="External"/><Relationship Id="rId1" Type="http://schemas.openxmlformats.org/officeDocument/2006/relationships/slideLayout" Target="../slideLayouts/slideLayout2.xml"/><Relationship Id="rId4" Type="http://schemas.openxmlformats.org/officeDocument/2006/relationships/hyperlink" Target="https://epso.europa.eu/el/about-epso"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l-GR" dirty="0"/>
            </a:br>
            <a:br>
              <a:rPr lang="el-GR" dirty="0"/>
            </a:br>
            <a:br>
              <a:rPr lang="el-GR" dirty="0"/>
            </a:br>
            <a:br>
              <a:rPr lang="el-GR" dirty="0"/>
            </a:br>
            <a:br>
              <a:rPr lang="el-GR" dirty="0"/>
            </a:br>
            <a:r>
              <a:rPr lang="el-GR" dirty="0"/>
              <a:t>ΔΙΕΡΓΑΣΙΑ  ΤΗΣ  ΕΠΑΓΓΕΛΜΑΤΙΚΗΣ   ΑΓΩΓΗΣ/ ΣΥΜΒΟΥΛΕΥΤΙΚΗΣ </a:t>
            </a:r>
            <a:br>
              <a:rPr lang="el-GR" dirty="0"/>
            </a:br>
            <a:r>
              <a:rPr lang="en-US" dirty="0"/>
              <a:t>A</a:t>
            </a:r>
            <a:r>
              <a:rPr lang="el-GR" dirty="0"/>
              <a:t> ΄ ΛΥΚΕΙΟΥ </a:t>
            </a:r>
            <a:endParaRPr lang="en-US" dirty="0"/>
          </a:p>
        </p:txBody>
      </p:sp>
      <p:sp>
        <p:nvSpPr>
          <p:cNvPr id="3" name="Subtitle 2"/>
          <p:cNvSpPr>
            <a:spLocks noGrp="1"/>
          </p:cNvSpPr>
          <p:nvPr>
            <p:ph type="subTitle" idx="1"/>
          </p:nvPr>
        </p:nvSpPr>
        <p:spPr/>
        <p:txBody>
          <a:bodyPr/>
          <a:lstStyle/>
          <a:p>
            <a:r>
              <a:rPr lang="el-GR" dirty="0"/>
              <a:t>Υπηρεσία Συμβουλευτικής και Επαγγελματικής Αγωγής, </a:t>
            </a:r>
          </a:p>
          <a:p>
            <a:r>
              <a:rPr lang="el-GR" dirty="0"/>
              <a:t>Διεύθυνση Μέσης Γενικής Εκπαίδευσης </a:t>
            </a:r>
            <a:r>
              <a:rPr lang="en-CY" dirty="0"/>
              <a:t>–</a:t>
            </a:r>
            <a:r>
              <a:rPr lang="el-GR" dirty="0"/>
              <a:t> ΥΠΑΝ</a:t>
            </a:r>
          </a:p>
          <a:p>
            <a:endParaRPr lang="el-GR" dirty="0"/>
          </a:p>
          <a:p>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352" y="4706981"/>
            <a:ext cx="695238" cy="69523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730" y="4759325"/>
            <a:ext cx="781050" cy="590550"/>
          </a:xfrm>
          <a:prstGeom prst="rect">
            <a:avLst/>
          </a:prstGeom>
        </p:spPr>
      </p:pic>
    </p:spTree>
    <p:extLst>
      <p:ext uri="{BB962C8B-B14F-4D97-AF65-F5344CB8AC3E}">
        <p14:creationId xmlns:p14="http://schemas.microsoft.com/office/powerpoint/2010/main" val="417920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033" y="357446"/>
            <a:ext cx="9756600" cy="6500553"/>
          </a:xfrm>
          <a:prstGeom prst="rect">
            <a:avLst/>
          </a:prstGeom>
        </p:spPr>
      </p:pic>
      <p:sp>
        <p:nvSpPr>
          <p:cNvPr id="3" name="Rectangle 2"/>
          <p:cNvSpPr/>
          <p:nvPr/>
        </p:nvSpPr>
        <p:spPr>
          <a:xfrm rot="16200000">
            <a:off x="-469669" y="2420035"/>
            <a:ext cx="3042459" cy="646331"/>
          </a:xfrm>
          <a:prstGeom prst="rect">
            <a:avLst/>
          </a:prstGeom>
        </p:spPr>
        <p:txBody>
          <a:bodyPr wrap="square">
            <a:spAutoFit/>
          </a:bodyPr>
          <a:lstStyle/>
          <a:p>
            <a:r>
              <a:rPr lang="el-GR" sz="3600" b="1" dirty="0">
                <a:solidFill>
                  <a:srgbClr val="FFC000"/>
                </a:solidFill>
              </a:rPr>
              <a:t>Ενδιαφέροντα</a:t>
            </a:r>
            <a:endParaRPr lang="en-GB" sz="3600" dirty="0"/>
          </a:p>
        </p:txBody>
      </p:sp>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4197410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solidFill>
                  <a:srgbClr val="FFC000"/>
                </a:solidFill>
              </a:rPr>
              <a:t>Ενδιαφέροντα</a:t>
            </a:r>
            <a:endParaRPr lang="en-US" b="1" dirty="0">
              <a:solidFill>
                <a:srgbClr val="FFC000"/>
              </a:solidFill>
            </a:endParaRPr>
          </a:p>
        </p:txBody>
      </p:sp>
      <p:sp>
        <p:nvSpPr>
          <p:cNvPr id="3" name="Content Placeholder 2"/>
          <p:cNvSpPr>
            <a:spLocks noGrp="1"/>
          </p:cNvSpPr>
          <p:nvPr>
            <p:ph idx="1"/>
          </p:nvPr>
        </p:nvSpPr>
        <p:spPr/>
        <p:txBody>
          <a:bodyPr/>
          <a:lstStyle/>
          <a:p>
            <a:r>
              <a:rPr lang="el-GR" dirty="0"/>
              <a:t>Τα Ενδιαφέροντα είναι οι δραστηριότητες με τις οποίες </a:t>
            </a:r>
            <a:r>
              <a:rPr lang="el-GR" b="1" dirty="0"/>
              <a:t>ΘΕΛΟΥΜΕ/ΜΑΣ ΑΡΕΣΕΙ </a:t>
            </a:r>
            <a:r>
              <a:rPr lang="el-GR" dirty="0"/>
              <a:t>να ασχολούμαστε και παίζουν σημαντικό ρόλο στο να νιώθουμε καλά.</a:t>
            </a:r>
          </a:p>
          <a:p>
            <a:r>
              <a:rPr lang="el-GR" dirty="0"/>
              <a:t>Τα Ενδιαφέροντά μας μπορεί να έχουν ήδη επηρεάσει πολλές επιλογές που έχουμε κάνει στη ζωή μας.</a:t>
            </a:r>
          </a:p>
          <a:p>
            <a:r>
              <a:rPr lang="el-GR" dirty="0"/>
              <a:t>Πιθανόν να έχουμε προσέξει ότι τα Ενδιαφέροντά μας αλλάζουν καθώς μεγαλώνουμε. Αυτό είναι φυσιολογικό, αφού μεγαλώνοντας αποκτούμε νέες εμπειρίες</a:t>
            </a:r>
            <a:r>
              <a:rPr lang="en-US" dirty="0"/>
              <a:t> </a:t>
            </a:r>
            <a:r>
              <a:rPr lang="el-GR" dirty="0"/>
              <a:t>με την επίδραση </a:t>
            </a:r>
            <a:r>
              <a:rPr lang="el-GR" u="sng" dirty="0"/>
              <a:t>ΚΑΙ</a:t>
            </a:r>
            <a:r>
              <a:rPr lang="el-GR" dirty="0"/>
              <a:t> του Πλαισίου (Περιβάλλοντος). </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Υπηρεσία Συμβουλευτικής και Επαγγελματικής Αγωγής, Οκτώβριος 2023</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75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rgbClr val="FFC000"/>
                </a:solidFill>
              </a:rPr>
              <a:t>Αξίες</a:t>
            </a:r>
            <a:endParaRPr lang="en-US" sz="3600" b="1" dirty="0">
              <a:solidFill>
                <a:srgbClr val="FFC000"/>
              </a:solidFill>
            </a:endParaRPr>
          </a:p>
        </p:txBody>
      </p:sp>
      <p:sp>
        <p:nvSpPr>
          <p:cNvPr id="3" name="Content Placeholder 2"/>
          <p:cNvSpPr>
            <a:spLocks noGrp="1"/>
          </p:cNvSpPr>
          <p:nvPr>
            <p:ph idx="1"/>
          </p:nvPr>
        </p:nvSpPr>
        <p:spPr/>
        <p:txBody>
          <a:bodyPr/>
          <a:lstStyle/>
          <a:p>
            <a:r>
              <a:rPr lang="el-GR" dirty="0"/>
              <a:t>Οι Αξίες είναι αυτά στα οποία </a:t>
            </a:r>
            <a:r>
              <a:rPr lang="el-GR" b="1" dirty="0"/>
              <a:t>ΠΡΟΣΔΙΔΩ ΑΞΙΑ/ΕΙΝΑΙ ΣΗΜΑΝΤΙΚΑ </a:t>
            </a:r>
            <a:r>
              <a:rPr lang="el-GR" dirty="0"/>
              <a:t>στη ζωή μας. Οι Αξίες όμως αναπτύσσονται και καλλιεργούνται ΚΑΙ με την επίδραση του Πλαισίου (Περιβάλλοντος). Επηρεάζουν τη συμπεριφορά, τις επιλογές και τις αποφάσεις μας τόσο στην προσωπική όσο και στην επαγγελματική μας ζωή.</a:t>
            </a:r>
          </a:p>
          <a:p>
            <a:endParaRPr lang="el-GR" dirty="0"/>
          </a:p>
          <a:p>
            <a:r>
              <a:rPr lang="el-GR" dirty="0"/>
              <a:t>Οι Αξίες, λειτουργούν ως ένας εσωτερικός κώδικας ηθικής και βοηθούν το Άτομο να διακρίνει ΤΙ είναι το σωστό για τον ίδιο και «ενημερώνουν» για το ΠΩΣ μπορεί να ζει και να </a:t>
            </a:r>
            <a:r>
              <a:rPr lang="el-GR" dirty="0" err="1"/>
              <a:t>νοηματοδοτεί</a:t>
            </a:r>
            <a:r>
              <a:rPr lang="el-GR" dirty="0"/>
              <a:t> τη ζωή του με ουσιαστικό τρόπο.</a:t>
            </a:r>
          </a:p>
          <a:p>
            <a:endParaRPr lang="en-US" dirty="0"/>
          </a:p>
        </p:txBody>
      </p:sp>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208890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solidFill>
                  <a:srgbClr val="FFC000"/>
                </a:solidFill>
              </a:rPr>
              <a:t>Προσωπικές Αξίες ειδικά εστιασμένες στο Επάγγελμα</a:t>
            </a:r>
            <a:endParaRPr lang="en-US" sz="3200" b="1" dirty="0">
              <a:solidFill>
                <a:srgbClr val="FFC000"/>
              </a:solidFill>
            </a:endParaRPr>
          </a:p>
        </p:txBody>
      </p:sp>
      <p:sp>
        <p:nvSpPr>
          <p:cNvPr id="3" name="Content Placeholder 2"/>
          <p:cNvSpPr>
            <a:spLocks noGrp="1"/>
          </p:cNvSpPr>
          <p:nvPr>
            <p:ph idx="1"/>
          </p:nvPr>
        </p:nvSpPr>
        <p:spPr/>
        <p:txBody>
          <a:bodyPr/>
          <a:lstStyle/>
          <a:p>
            <a:r>
              <a:rPr lang="el-GR" dirty="0"/>
              <a:t>Οι προσωπικές μας αξίες περισσότερο εστιασμένες στο επάγγελμα είναι τα στοιχεία που ψάχνουμε να βρούμε σε ένα Επάγγελμα για να μας ικανοποιεί. </a:t>
            </a:r>
            <a:endParaRPr lang="en-US" dirty="0"/>
          </a:p>
          <a:p>
            <a:endParaRPr lang="en-US" dirty="0"/>
          </a:p>
          <a:p>
            <a:r>
              <a:rPr lang="el-GR" dirty="0" err="1"/>
              <a:t>Κατ</a:t>
            </a:r>
            <a:r>
              <a:rPr lang="el-GR" dirty="0"/>
              <a:t>΄ </a:t>
            </a:r>
            <a:r>
              <a:rPr lang="el-GR" dirty="0" err="1"/>
              <a:t>ακρίβειαν</a:t>
            </a:r>
            <a:r>
              <a:rPr lang="el-GR" dirty="0"/>
              <a:t>, οι Αξίες αυτές δεν είναι διαφορετικές από τις προσωπικές αξίες, αλλά </a:t>
            </a:r>
            <a:r>
              <a:rPr lang="el-GR" b="1" dirty="0"/>
              <a:t>αποτελούν μια πιο εστιασμένη εφαρμογή στον επαγγελματικό τομέα</a:t>
            </a:r>
            <a:r>
              <a:rPr lang="el-GR" dirty="0"/>
              <a:t> και ως εκ τούτου, μπορούμε να τις αποκαλούμε Επαγγελματικές μας Αξίες.</a:t>
            </a:r>
            <a:endParaRPr lang="en-US" dirty="0"/>
          </a:p>
        </p:txBody>
      </p:sp>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230766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538" y="91440"/>
            <a:ext cx="8731098" cy="6641869"/>
          </a:xfrm>
          <a:prstGeom prst="rect">
            <a:avLst/>
          </a:prstGeom>
        </p:spPr>
      </p:pic>
      <p:sp>
        <p:nvSpPr>
          <p:cNvPr id="3" name="Footer Placeholder 2"/>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55436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rgbClr val="92D050"/>
                </a:solidFill>
              </a:rPr>
              <a:t>Προβληματισμοί προς συζήτηση</a:t>
            </a:r>
            <a:endParaRPr lang="en-US" sz="3600" b="1" dirty="0">
              <a:solidFill>
                <a:srgbClr val="92D050"/>
              </a:solidFill>
            </a:endParaRPr>
          </a:p>
        </p:txBody>
      </p:sp>
      <p:sp>
        <p:nvSpPr>
          <p:cNvPr id="3" name="Content Placeholder 2"/>
          <p:cNvSpPr>
            <a:spLocks noGrp="1"/>
          </p:cNvSpPr>
          <p:nvPr>
            <p:ph idx="1"/>
          </p:nvPr>
        </p:nvSpPr>
        <p:spPr/>
        <p:txBody>
          <a:bodyPr>
            <a:normAutofit/>
          </a:bodyPr>
          <a:lstStyle/>
          <a:p>
            <a:r>
              <a:rPr lang="el-GR" dirty="0"/>
              <a:t>Εάν </a:t>
            </a:r>
            <a:r>
              <a:rPr lang="el-GR" b="1" dirty="0"/>
              <a:t>ΘΕΛΩ/ΜΟΥ ΑΡΕΣΕΙ </a:t>
            </a:r>
            <a:r>
              <a:rPr lang="el-GR" dirty="0"/>
              <a:t>κάτι και του </a:t>
            </a:r>
            <a:r>
              <a:rPr lang="el-GR" b="1" dirty="0"/>
              <a:t>ΠΡΟΣΔΙΔΩ ΑΞΙΑ </a:t>
            </a:r>
            <a:r>
              <a:rPr lang="el-GR" dirty="0"/>
              <a:t>, μπορεί αυτό να συμβάλλει/ επηρεάζει στο να </a:t>
            </a:r>
            <a:r>
              <a:rPr lang="el-GR" b="1" dirty="0"/>
              <a:t>ΜΠΟΡΩ</a:t>
            </a:r>
            <a:r>
              <a:rPr lang="el-GR" dirty="0"/>
              <a:t> να το κάνω, ανεξάρτητα αν δεν υπάρχει ένα υπόστρωμα Ικανοτήτων/Δεξιοτήτων;</a:t>
            </a:r>
          </a:p>
          <a:p>
            <a:endParaRPr lang="el-GR" dirty="0"/>
          </a:p>
          <a:p>
            <a:pPr marL="0" indent="0">
              <a:buNone/>
            </a:pPr>
            <a:endParaRPr lang="el-GR" dirty="0"/>
          </a:p>
          <a:p>
            <a:r>
              <a:rPr lang="el-GR" dirty="0"/>
              <a:t>Εάν </a:t>
            </a:r>
            <a:r>
              <a:rPr lang="el-GR" b="1" dirty="0"/>
              <a:t>ΜΠΟΡΩ</a:t>
            </a:r>
            <a:r>
              <a:rPr lang="el-GR" dirty="0"/>
              <a:t> κάτι, συμβάλλει/επηρεάζει στο να το </a:t>
            </a:r>
            <a:r>
              <a:rPr lang="el-GR" b="1" dirty="0"/>
              <a:t>ΘΕΛΩ/ΜΟΥ ΑΡΕΣΕΙ </a:t>
            </a:r>
            <a:r>
              <a:rPr lang="el-GR" dirty="0"/>
              <a:t>και να του </a:t>
            </a:r>
            <a:r>
              <a:rPr lang="el-GR" b="1" dirty="0"/>
              <a:t>ΠΡΟΣΔΙΔΩ ΑΞΙΑ</a:t>
            </a:r>
            <a:r>
              <a:rPr lang="el-GR" dirty="0"/>
              <a:t>, έστω και αν δεν υπάρχει ένα υπόστρωμα Ενδιαφερόντων και Αξιών; </a:t>
            </a:r>
          </a:p>
        </p:txBody>
      </p:sp>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3913644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rgbClr val="92D050"/>
                </a:solidFill>
              </a:rPr>
              <a:t>Προβληματισμοί προς συζήτηση</a:t>
            </a:r>
            <a:endParaRPr lang="en-US" sz="3600" b="1" dirty="0">
              <a:solidFill>
                <a:srgbClr val="92D050"/>
              </a:solidFill>
            </a:endParaRPr>
          </a:p>
        </p:txBody>
      </p:sp>
      <p:sp>
        <p:nvSpPr>
          <p:cNvPr id="3" name="Content Placeholder 2"/>
          <p:cNvSpPr>
            <a:spLocks noGrp="1"/>
          </p:cNvSpPr>
          <p:nvPr>
            <p:ph idx="1"/>
          </p:nvPr>
        </p:nvSpPr>
        <p:spPr/>
        <p:txBody>
          <a:bodyPr>
            <a:normAutofit/>
          </a:bodyPr>
          <a:lstStyle/>
          <a:p>
            <a:r>
              <a:rPr lang="el-GR" dirty="0"/>
              <a:t>Σε περίπτωση που δεν βρίσκονται κατά το δυνατόν σε ισορροπία οι Ιδιότητες (Ικανότητες/Δεξιότητες, Ενδιαφέροντα, Αξίες) , τότε ποια ιδιότητα νομίζετε ότι πρέπει να λειτουργήσει περισσότερο έντονα σε σχέση με την κατεύθυνση απόφασης του Ατόμου;</a:t>
            </a:r>
          </a:p>
          <a:p>
            <a:pPr marL="0" indent="0">
              <a:buNone/>
            </a:pPr>
            <a:endParaRPr lang="el-GR" dirty="0"/>
          </a:p>
          <a:p>
            <a:r>
              <a:rPr lang="el-GR" dirty="0"/>
              <a:t>Τί οφείλει να προσπαθήσει το Άτομο να κάνει προκειμένου να βρίσκονται σε κατά το δυνατόν ισορροπία το </a:t>
            </a:r>
            <a:r>
              <a:rPr lang="el-GR" b="1" dirty="0"/>
              <a:t>ΜΠΟΡΩ</a:t>
            </a:r>
            <a:r>
              <a:rPr lang="el-GR" dirty="0"/>
              <a:t>, το </a:t>
            </a:r>
            <a:r>
              <a:rPr lang="el-GR" b="1" dirty="0"/>
              <a:t>ΘΕΛΩ</a:t>
            </a:r>
            <a:r>
              <a:rPr lang="el-GR" dirty="0"/>
              <a:t> και το </a:t>
            </a:r>
            <a:r>
              <a:rPr lang="el-GR" b="1" dirty="0"/>
              <a:t>ΠΡΟΣΔΙΔΩ ΑΞΙΑ</a:t>
            </a:r>
            <a:r>
              <a:rPr lang="el-GR" dirty="0"/>
              <a:t>; Ποια «δύναμη»/ παράγοντα πρέπει να </a:t>
            </a:r>
            <a:r>
              <a:rPr lang="el-GR" dirty="0" err="1"/>
              <a:t>διεργαστεί</a:t>
            </a:r>
            <a:r>
              <a:rPr lang="el-GR" dirty="0"/>
              <a:t> το Άτομο;</a:t>
            </a:r>
            <a:endParaRPr lang="en-US" dirty="0"/>
          </a:p>
        </p:txBody>
      </p:sp>
      <p:sp>
        <p:nvSpPr>
          <p:cNvPr id="4" name="Footer Placeholder 3"/>
          <p:cNvSpPr>
            <a:spLocks noGrp="1"/>
          </p:cNvSpPr>
          <p:nvPr>
            <p:ph type="ftr" sz="quarter" idx="11"/>
          </p:nvPr>
        </p:nvSpPr>
        <p:spPr/>
        <p:txBody>
          <a:bodyPr/>
          <a:lstStyle/>
          <a:p>
            <a:r>
              <a:rPr lang="el-GR" dirty="0"/>
              <a:t>Υπηρεσία Συμβουλευτικής και Επαγγελματικής Αγωγής, Οκτώβριος 2023</a:t>
            </a:r>
            <a:endParaRPr lang="en-US" dirty="0"/>
          </a:p>
        </p:txBody>
      </p:sp>
    </p:spTree>
    <p:extLst>
      <p:ext uri="{BB962C8B-B14F-4D97-AF65-F5344CB8AC3E}">
        <p14:creationId xmlns:p14="http://schemas.microsoft.com/office/powerpoint/2010/main" val="1278234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5109"/>
            <a:ext cx="6858000" cy="6533803"/>
          </a:xfrm>
        </p:spPr>
      </p:pic>
      <p:sp>
        <p:nvSpPr>
          <p:cNvPr id="2" name="Footer Placeholder 1"/>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257247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6514-13B9-241A-6B3A-439CA662E134}"/>
              </a:ext>
            </a:extLst>
          </p:cNvPr>
          <p:cNvSpPr>
            <a:spLocks noGrp="1"/>
          </p:cNvSpPr>
          <p:nvPr>
            <p:ph type="title"/>
          </p:nvPr>
        </p:nvSpPr>
        <p:spPr/>
        <p:txBody>
          <a:bodyPr/>
          <a:lstStyle/>
          <a:p>
            <a:r>
              <a:rPr lang="el-GR" dirty="0"/>
              <a:t>ΚΕΦΑΛΑΙΟ Α ’:</a:t>
            </a:r>
            <a:br>
              <a:rPr lang="el-GR" dirty="0"/>
            </a:br>
            <a:r>
              <a:rPr lang="el-GR" dirty="0"/>
              <a:t>ΑΥΤΟΓΝΩΣΙΑ – ΈΝΑ ΤΑΞΙΔΙ  ΖΩΗΣ</a:t>
            </a:r>
            <a:endParaRPr lang="en-CY" dirty="0"/>
          </a:p>
        </p:txBody>
      </p:sp>
      <p:sp>
        <p:nvSpPr>
          <p:cNvPr id="3" name="Content Placeholder 2">
            <a:extLst>
              <a:ext uri="{FF2B5EF4-FFF2-40B4-BE49-F238E27FC236}">
                <a16:creationId xmlns:a16="http://schemas.microsoft.com/office/drawing/2014/main" id="{7F1DC48B-0528-CDF3-A452-409E17A941FF}"/>
              </a:ext>
            </a:extLst>
          </p:cNvPr>
          <p:cNvSpPr>
            <a:spLocks noGrp="1"/>
          </p:cNvSpPr>
          <p:nvPr>
            <p:ph idx="1"/>
          </p:nvPr>
        </p:nvSpPr>
        <p:spPr>
          <a:xfrm>
            <a:off x="838200" y="1808999"/>
            <a:ext cx="10515600" cy="4351338"/>
          </a:xfrm>
        </p:spPr>
        <p:txBody>
          <a:bodyPr>
            <a:normAutofit/>
          </a:bodyPr>
          <a:lstStyle/>
          <a:p>
            <a:pPr>
              <a:lnSpc>
                <a:spcPct val="107000"/>
              </a:lnSpc>
              <a:spcAft>
                <a:spcPts val="800"/>
              </a:spcAft>
            </a:pPr>
            <a:endParaRPr lang="el-GR"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 </a:t>
            </a:r>
            <a:r>
              <a:rPr lang="el-G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a:t>
            </a:r>
            <a:r>
              <a:rPr lang="el-GR"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η</a:t>
            </a:r>
            <a:r>
              <a:rPr lang="el-GR"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Ενότητα: Επαγγελματικές Θεωρίες- Θεωρία της Τυπολογίας του </a:t>
            </a:r>
            <a:endPar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John  Holland</a:t>
            </a:r>
            <a:endParaRPr lang="en-CY"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161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4885-020B-D68A-E00C-7F8056B3DFF1}"/>
              </a:ext>
            </a:extLst>
          </p:cNvPr>
          <p:cNvSpPr>
            <a:spLocks noGrp="1"/>
          </p:cNvSpPr>
          <p:nvPr>
            <p:ph type="title"/>
          </p:nvPr>
        </p:nvSpPr>
        <p:spPr/>
        <p:txBody>
          <a:bodyPr/>
          <a:lstStyle/>
          <a:p>
            <a:r>
              <a:rPr lang="el-GR" dirty="0">
                <a:solidFill>
                  <a:schemeClr val="accent4"/>
                </a:solidFill>
              </a:rPr>
              <a:t>Το Εξάγωνο του </a:t>
            </a:r>
            <a:r>
              <a:rPr lang="en-US" dirty="0">
                <a:solidFill>
                  <a:schemeClr val="accent4"/>
                </a:solidFill>
              </a:rPr>
              <a:t>J. Holland</a:t>
            </a:r>
            <a:endParaRPr lang="en-CY" dirty="0">
              <a:solidFill>
                <a:schemeClr val="accent4"/>
              </a:solidFill>
            </a:endParaRPr>
          </a:p>
        </p:txBody>
      </p:sp>
      <p:pic>
        <p:nvPicPr>
          <p:cNvPr id="4" name="Content Placeholder 3">
            <a:extLst>
              <a:ext uri="{FF2B5EF4-FFF2-40B4-BE49-F238E27FC236}">
                <a16:creationId xmlns:a16="http://schemas.microsoft.com/office/drawing/2014/main" id="{A534F815-AC9C-B5ED-A7A3-47B0E5467F2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7208" y="1822850"/>
            <a:ext cx="6829285" cy="4670025"/>
          </a:xfrm>
          <a:prstGeom prst="rect">
            <a:avLst/>
          </a:prstGeom>
          <a:noFill/>
          <a:ln>
            <a:noFill/>
          </a:ln>
        </p:spPr>
      </p:pic>
    </p:spTree>
    <p:extLst>
      <p:ext uri="{BB962C8B-B14F-4D97-AF65-F5344CB8AC3E}">
        <p14:creationId xmlns:p14="http://schemas.microsoft.com/office/powerpoint/2010/main" val="190612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b="1" dirty="0"/>
            </a:br>
            <a:br>
              <a:rPr lang="el-GR" b="1" dirty="0"/>
            </a:br>
            <a:r>
              <a:rPr lang="el-GR" b="1" dirty="0"/>
              <a:t>Δομολειτουργικά στοιχεία  Επαγγελματικής Αγωγής :</a:t>
            </a:r>
            <a:br>
              <a:rPr lang="el-GR" b="1" dirty="0"/>
            </a:br>
            <a:br>
              <a:rPr lang="el-GR" b="1" dirty="0"/>
            </a:br>
            <a:r>
              <a:rPr lang="el-GR" b="1" dirty="0"/>
              <a:t>Αυτογνωσία - Πληροφόρηση - Λήψη Απόφασης </a:t>
            </a:r>
            <a:endParaRPr lang="en-US" b="1" dirty="0"/>
          </a:p>
        </p:txBody>
      </p:sp>
      <p:pic>
        <p:nvPicPr>
          <p:cNvPr id="5"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9129" y="3552092"/>
            <a:ext cx="8818685" cy="2206869"/>
          </a:xfrm>
          <a:prstGeom prst="rect">
            <a:avLst/>
          </a:prstGeom>
          <a:noFill/>
        </p:spPr>
      </p:pic>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dirty="0"/>
          </a:p>
        </p:txBody>
      </p:sp>
    </p:spTree>
    <p:extLst>
      <p:ext uri="{BB962C8B-B14F-4D97-AF65-F5344CB8AC3E}">
        <p14:creationId xmlns:p14="http://schemas.microsoft.com/office/powerpoint/2010/main" val="142618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lstStyle/>
          <a:p>
            <a:r>
              <a:rPr lang="el-GR" dirty="0"/>
              <a:t>ΚΕΦΑΛΑΙΟ Β΄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lstStyle/>
          <a:p>
            <a:endParaRPr lang="en-CY" dirty="0"/>
          </a:p>
        </p:txBody>
      </p:sp>
    </p:spTree>
    <p:extLst>
      <p:ext uri="{BB962C8B-B14F-4D97-AF65-F5344CB8AC3E}">
        <p14:creationId xmlns:p14="http://schemas.microsoft.com/office/powerpoint/2010/main" val="82412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6514-13B9-241A-6B3A-439CA662E134}"/>
              </a:ext>
            </a:extLst>
          </p:cNvPr>
          <p:cNvSpPr>
            <a:spLocks noGrp="1"/>
          </p:cNvSpPr>
          <p:nvPr>
            <p:ph type="title"/>
          </p:nvPr>
        </p:nvSpPr>
        <p:spPr/>
        <p:txBody>
          <a:bodyPr/>
          <a:lstStyle/>
          <a:p>
            <a:r>
              <a:rPr lang="el-GR" dirty="0"/>
              <a:t>ΚΕΦΑΛΑΙΟ Β’ ΠΛΗΡΟΦΟΡΗΣΗ</a:t>
            </a:r>
            <a:endParaRPr lang="en-CY" dirty="0"/>
          </a:p>
        </p:txBody>
      </p:sp>
      <p:sp>
        <p:nvSpPr>
          <p:cNvPr id="3" name="Content Placeholder 2">
            <a:extLst>
              <a:ext uri="{FF2B5EF4-FFF2-40B4-BE49-F238E27FC236}">
                <a16:creationId xmlns:a16="http://schemas.microsoft.com/office/drawing/2014/main" id="{7F1DC48B-0528-CDF3-A452-409E17A941FF}"/>
              </a:ext>
            </a:extLst>
          </p:cNvPr>
          <p:cNvSpPr>
            <a:spLocks noGrp="1"/>
          </p:cNvSpPr>
          <p:nvPr>
            <p:ph idx="1"/>
          </p:nvPr>
        </p:nvSpPr>
        <p:spPr/>
        <p:txBody>
          <a:bodyPr>
            <a:normAutofit fontScale="92500" lnSpcReduction="10000"/>
          </a:bodyPr>
          <a:lstStyle/>
          <a:p>
            <a:pPr>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1</a:t>
            </a:r>
            <a:r>
              <a:rPr lang="el-GR" baseline="30000" dirty="0">
                <a:effectLst/>
                <a:latin typeface="Calibri" panose="020F0502020204030204" pitchFamily="34" charset="0"/>
                <a:ea typeface="Calibri" panose="020F0502020204030204" pitchFamily="34" charset="0"/>
                <a:cs typeface="Calibri" panose="020F0502020204030204" pitchFamily="34" charset="0"/>
              </a:rPr>
              <a:t>η</a:t>
            </a:r>
            <a:r>
              <a:rPr lang="el-GR" dirty="0">
                <a:effectLst/>
                <a:latin typeface="Calibri" panose="020F0502020204030204" pitchFamily="34" charset="0"/>
                <a:ea typeface="Calibri" panose="020F0502020204030204" pitchFamily="34" charset="0"/>
                <a:cs typeface="Calibri" panose="020F0502020204030204" pitchFamily="34" charset="0"/>
              </a:rPr>
              <a:t> Ενότητα : Εργασία- Αγορά Εργασίας</a:t>
            </a:r>
            <a:endParaRPr lang="en-CY"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2</a:t>
            </a:r>
            <a:r>
              <a:rPr lang="el-GR" baseline="30000" dirty="0">
                <a:effectLst/>
                <a:latin typeface="Calibri" panose="020F0502020204030204" pitchFamily="34" charset="0"/>
                <a:ea typeface="Calibri" panose="020F0502020204030204" pitchFamily="34" charset="0"/>
                <a:cs typeface="Calibri" panose="020F0502020204030204" pitchFamily="34" charset="0"/>
              </a:rPr>
              <a:t>η</a:t>
            </a:r>
            <a:r>
              <a:rPr lang="el-GR" dirty="0">
                <a:effectLst/>
                <a:latin typeface="Calibri" panose="020F0502020204030204" pitchFamily="34" charset="0"/>
                <a:ea typeface="Calibri" panose="020F0502020204030204" pitchFamily="34" charset="0"/>
                <a:cs typeface="Calibri" panose="020F0502020204030204" pitchFamily="34" charset="0"/>
              </a:rPr>
              <a:t> Ενότητα: Κοινωνία/Κόσμος των Επαγγελμάτων</a:t>
            </a:r>
            <a:endParaRPr lang="en-CY"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3</a:t>
            </a:r>
            <a:r>
              <a:rPr lang="el-GR" baseline="30000" dirty="0">
                <a:effectLst/>
                <a:latin typeface="Calibri" panose="020F0502020204030204" pitchFamily="34" charset="0"/>
                <a:ea typeface="Calibri" panose="020F0502020204030204" pitchFamily="34" charset="0"/>
                <a:cs typeface="Calibri" panose="020F0502020204030204" pitchFamily="34" charset="0"/>
              </a:rPr>
              <a:t>η</a:t>
            </a:r>
            <a:r>
              <a:rPr lang="el-GR" dirty="0">
                <a:effectLst/>
                <a:latin typeface="Calibri" panose="020F0502020204030204" pitchFamily="34" charset="0"/>
                <a:ea typeface="Calibri" panose="020F0502020204030204" pitchFamily="34" charset="0"/>
                <a:cs typeface="Calibri" panose="020F0502020204030204" pitchFamily="34" charset="0"/>
              </a:rPr>
              <a:t> Ενότητα: Εκπαιδευτικό Σύστημα- Πρόσβαση στην Τριτοβάθμια Εκπαίδευση -Αγορά Εργασίας</a:t>
            </a:r>
            <a:endParaRPr lang="en-CY"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4</a:t>
            </a:r>
            <a:r>
              <a:rPr lang="el-GR" baseline="30000" dirty="0">
                <a:effectLst/>
                <a:latin typeface="Calibri" panose="020F0502020204030204" pitchFamily="34" charset="0"/>
                <a:ea typeface="Calibri" panose="020F0502020204030204" pitchFamily="34" charset="0"/>
                <a:cs typeface="Calibri" panose="020F0502020204030204" pitchFamily="34" charset="0"/>
              </a:rPr>
              <a:t>η</a:t>
            </a:r>
            <a:r>
              <a:rPr lang="el-GR" dirty="0">
                <a:effectLst/>
                <a:latin typeface="Calibri" panose="020F0502020204030204" pitchFamily="34" charset="0"/>
                <a:ea typeface="Calibri" panose="020F0502020204030204" pitchFamily="34" charset="0"/>
                <a:cs typeface="Calibri" panose="020F0502020204030204" pitchFamily="34" charset="0"/>
              </a:rPr>
              <a:t> Ενότητα: «Εργαλεία»/ Φορείς που συνδέονται με την Αγορά Εργασίας /Κοινωνία των Επαγγελμάτων</a:t>
            </a:r>
            <a:endParaRPr lang="en-CY"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dirty="0">
                <a:effectLst/>
                <a:latin typeface="Calibri" panose="020F0502020204030204" pitchFamily="34" charset="0"/>
                <a:ea typeface="Calibri" panose="020F0502020204030204" pitchFamily="34" charset="0"/>
                <a:cs typeface="Calibri" panose="020F0502020204030204" pitchFamily="34" charset="0"/>
              </a:rPr>
              <a:t>5</a:t>
            </a:r>
            <a:r>
              <a:rPr lang="el-GR" baseline="30000" dirty="0">
                <a:effectLst/>
                <a:latin typeface="Calibri" panose="020F0502020204030204" pitchFamily="34" charset="0"/>
                <a:ea typeface="Calibri" panose="020F0502020204030204" pitchFamily="34" charset="0"/>
                <a:cs typeface="Calibri" panose="020F0502020204030204" pitchFamily="34" charset="0"/>
              </a:rPr>
              <a:t>η</a:t>
            </a:r>
            <a:r>
              <a:rPr lang="el-GR" dirty="0">
                <a:effectLst/>
                <a:latin typeface="Calibri" panose="020F0502020204030204" pitchFamily="34" charset="0"/>
                <a:ea typeface="Calibri" panose="020F0502020204030204" pitchFamily="34" charset="0"/>
                <a:cs typeface="Calibri" panose="020F0502020204030204" pitchFamily="34" charset="0"/>
              </a:rPr>
              <a:t> Ενότητα: Δράσεις της ΥΣΕΑ και άλλων Φορέων για την εξοικείωση των μαθητών  με την Αγορά Εργασίας και την Κοινωνία  των Επαγγελμάτων</a:t>
            </a:r>
            <a:endParaRPr lang="en-CY"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587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lstStyle/>
          <a:p>
            <a:r>
              <a:rPr lang="el-GR" dirty="0"/>
              <a:t>ΚΕΦΑΛΑΙΟ Β΄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lstStyle/>
          <a:p>
            <a:r>
              <a:rPr lang="el-GR" dirty="0"/>
              <a:t>ΕΝΟΤΗΤΑ 1</a:t>
            </a:r>
            <a:r>
              <a:rPr lang="el-GR" baseline="30000" dirty="0"/>
              <a:t>Η</a:t>
            </a:r>
            <a:r>
              <a:rPr lang="el-GR" dirty="0"/>
              <a:t> </a:t>
            </a:r>
          </a:p>
          <a:p>
            <a:r>
              <a:rPr lang="el-GR" dirty="0"/>
              <a:t>ΕΡΓΑΣΙΑ – ΑΓΟΡΑ ΕΡΓΑΣΙΑΣ</a:t>
            </a:r>
            <a:endParaRPr lang="en-CY" dirty="0"/>
          </a:p>
        </p:txBody>
      </p:sp>
    </p:spTree>
    <p:extLst>
      <p:ext uri="{BB962C8B-B14F-4D97-AF65-F5344CB8AC3E}">
        <p14:creationId xmlns:p14="http://schemas.microsoft.com/office/powerpoint/2010/main" val="364912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26DBD77-2801-E2BE-5DB8-B6516DA1FB53}"/>
              </a:ext>
            </a:extLst>
          </p:cNvPr>
          <p:cNvGraphicFramePr>
            <a:graphicFrameLocks noGrp="1"/>
          </p:cNvGraphicFramePr>
          <p:nvPr>
            <p:ph idx="1"/>
          </p:nvPr>
        </p:nvGraphicFramePr>
        <p:xfrm>
          <a:off x="838200" y="659423"/>
          <a:ext cx="10515600" cy="551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212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387208D-C2EF-08C8-EDDD-433E7089E171}"/>
              </a:ext>
            </a:extLst>
          </p:cNvPr>
          <p:cNvGraphicFramePr>
            <a:graphicFrameLocks noGrp="1"/>
          </p:cNvGraphicFramePr>
          <p:nvPr>
            <p:ph idx="1"/>
          </p:nvPr>
        </p:nvGraphicFramePr>
        <p:xfrm>
          <a:off x="838200" y="378070"/>
          <a:ext cx="10515600" cy="579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826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lstStyle/>
          <a:p>
            <a:r>
              <a:rPr lang="el-GR" dirty="0"/>
              <a:t>ΚΕΦΑΛΑΙΟ Β΄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lstStyle/>
          <a:p>
            <a:r>
              <a:rPr lang="el-GR" dirty="0"/>
              <a:t>ΕΝΟΤΗΤΑ 2</a:t>
            </a:r>
            <a:r>
              <a:rPr lang="el-GR" baseline="30000" dirty="0"/>
              <a:t>Η</a:t>
            </a:r>
            <a:r>
              <a:rPr lang="el-GR" dirty="0"/>
              <a:t> </a:t>
            </a:r>
          </a:p>
          <a:p>
            <a:r>
              <a:rPr lang="el-GR" dirty="0"/>
              <a:t>ΚΟΙΝΩΝΙΑ/ΚΟΣΜΟΣ ΤΩΝ ΕΠΑΓΓΕΛΜΑΤΩΝ</a:t>
            </a:r>
            <a:endParaRPr lang="en-CY" dirty="0"/>
          </a:p>
        </p:txBody>
      </p:sp>
    </p:spTree>
    <p:extLst>
      <p:ext uri="{BB962C8B-B14F-4D97-AF65-F5344CB8AC3E}">
        <p14:creationId xmlns:p14="http://schemas.microsoft.com/office/powerpoint/2010/main" val="133363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5CB1-B08C-E07E-CA53-DE22D504217B}"/>
              </a:ext>
            </a:extLst>
          </p:cNvPr>
          <p:cNvSpPr>
            <a:spLocks noGrp="1"/>
          </p:cNvSpPr>
          <p:nvPr>
            <p:ph type="title"/>
          </p:nvPr>
        </p:nvSpPr>
        <p:spPr/>
        <p:txBody>
          <a:bodyPr/>
          <a:lstStyle/>
          <a:p>
            <a:r>
              <a:rPr lang="el-GR" dirty="0">
                <a:solidFill>
                  <a:schemeClr val="accent6"/>
                </a:solidFill>
              </a:rPr>
              <a:t>Ταξινόμηση Επαγγελμάτων – </a:t>
            </a:r>
            <a:r>
              <a:rPr lang="en-US" dirty="0">
                <a:solidFill>
                  <a:schemeClr val="accent6"/>
                </a:solidFill>
              </a:rPr>
              <a:t>ISCO</a:t>
            </a:r>
            <a:r>
              <a:rPr lang="el-GR" dirty="0">
                <a:solidFill>
                  <a:schemeClr val="accent6"/>
                </a:solidFill>
              </a:rPr>
              <a:t>-8</a:t>
            </a:r>
            <a:endParaRPr lang="en-CY" dirty="0">
              <a:solidFill>
                <a:schemeClr val="accent6"/>
              </a:solidFill>
            </a:endParaRPr>
          </a:p>
        </p:txBody>
      </p:sp>
      <p:sp>
        <p:nvSpPr>
          <p:cNvPr id="3" name="Content Placeholder 2">
            <a:extLst>
              <a:ext uri="{FF2B5EF4-FFF2-40B4-BE49-F238E27FC236}">
                <a16:creationId xmlns:a16="http://schemas.microsoft.com/office/drawing/2014/main" id="{405F7788-6196-4598-FF0E-F3B6007179F6}"/>
              </a:ext>
            </a:extLst>
          </p:cNvPr>
          <p:cNvSpPr>
            <a:spLocks noGrp="1"/>
          </p:cNvSpPr>
          <p:nvPr>
            <p:ph idx="1"/>
          </p:nvPr>
        </p:nvSpPr>
        <p:spPr>
          <a:xfrm>
            <a:off x="1103312" y="1573824"/>
            <a:ext cx="8946541" cy="4674576"/>
          </a:xfrm>
        </p:spPr>
        <p:txBody>
          <a:bodyPr>
            <a:normAutofit fontScale="85000" lnSpcReduction="20000"/>
          </a:bodyPr>
          <a:lstStyle/>
          <a:p>
            <a:pPr algn="just">
              <a:lnSpc>
                <a:spcPct val="115000"/>
              </a:lnSpc>
              <a:spcAft>
                <a:spcPts val="800"/>
              </a:spcAft>
            </a:pPr>
            <a:r>
              <a:rPr lang="el-GR" sz="2100" dirty="0">
                <a:effectLst/>
                <a:latin typeface="Calibri" panose="020F0502020204030204" pitchFamily="34" charset="0"/>
                <a:ea typeface="Calibri" panose="020F0502020204030204" pitchFamily="34" charset="0"/>
                <a:cs typeface="Arial" panose="020B0604020202020204" pitchFamily="34" charset="0"/>
              </a:rPr>
              <a:t>Η</a:t>
            </a:r>
            <a:r>
              <a:rPr lang="en-CY" sz="2100" dirty="0">
                <a:effectLst/>
                <a:latin typeface="Calibri" panose="020F0502020204030204" pitchFamily="34" charset="0"/>
                <a:ea typeface="Calibri" panose="020F0502020204030204" pitchFamily="34" charset="0"/>
                <a:cs typeface="Arial" panose="020B0604020202020204" pitchFamily="34" charset="0"/>
              </a:rPr>
              <a:t> τα</a:t>
            </a:r>
            <a:r>
              <a:rPr lang="en-CY" sz="2100" dirty="0" err="1">
                <a:effectLst/>
                <a:latin typeface="Calibri" panose="020F0502020204030204" pitchFamily="34" charset="0"/>
                <a:ea typeface="Calibri" panose="020F0502020204030204" pitchFamily="34" charset="0"/>
                <a:cs typeface="Arial" panose="020B0604020202020204" pitchFamily="34" charset="0"/>
              </a:rPr>
              <a:t>ξινόμηση</a:t>
            </a:r>
            <a:r>
              <a:rPr lang="en-CY" sz="2100" dirty="0">
                <a:effectLst/>
                <a:latin typeface="Calibri" panose="020F0502020204030204" pitchFamily="34" charset="0"/>
                <a:ea typeface="Calibri" panose="020F0502020204030204" pitchFamily="34" charset="0"/>
                <a:cs typeface="Arial" panose="020B0604020202020204" pitchFamily="34" charset="0"/>
              </a:rPr>
              <a:t> </a:t>
            </a:r>
            <a:r>
              <a:rPr lang="en-CY" sz="2100" dirty="0" err="1">
                <a:effectLst/>
                <a:latin typeface="Calibri" panose="020F0502020204030204" pitchFamily="34" charset="0"/>
                <a:ea typeface="Calibri" panose="020F0502020204030204" pitchFamily="34" charset="0"/>
                <a:cs typeface="Arial" panose="020B0604020202020204" pitchFamily="34" charset="0"/>
              </a:rPr>
              <a:t>είν</a:t>
            </a:r>
            <a:r>
              <a:rPr lang="en-CY" sz="2100" dirty="0">
                <a:effectLst/>
                <a:latin typeface="Calibri" panose="020F0502020204030204" pitchFamily="34" charset="0"/>
                <a:ea typeface="Calibri" panose="020F0502020204030204" pitchFamily="34" charset="0"/>
                <a:cs typeface="Arial" panose="020B0604020202020204" pitchFamily="34" charset="0"/>
              </a:rPr>
              <a:t>αι διεθνής και δεν γίνεται από το κάθε κράτος ξεχωριστά. Πραγματοποιείται από τον Διεθνή Κώδικα Επαγγελμάτων/Διεθνή Τυποποιημένη Ταξινόμηση Επαγγελμάτων </a:t>
            </a:r>
            <a:r>
              <a:rPr lang="en-CY" sz="2100" b="1" dirty="0">
                <a:effectLst/>
                <a:latin typeface="Calibri" panose="020F0502020204030204" pitchFamily="34" charset="0"/>
                <a:ea typeface="Calibri" panose="020F0502020204030204" pitchFamily="34" charset="0"/>
                <a:cs typeface="Arial" panose="020B0604020202020204" pitchFamily="34" charset="0"/>
              </a:rPr>
              <a:t>(Ιnternational Standard Classification of Occupations ISCO-</a:t>
            </a:r>
            <a:r>
              <a:rPr lang="el-GR" sz="2100" b="1" dirty="0">
                <a:effectLst/>
                <a:latin typeface="Calibri" panose="020F0502020204030204" pitchFamily="34" charset="0"/>
                <a:ea typeface="Calibri" panose="020F0502020204030204" pitchFamily="34" charset="0"/>
                <a:cs typeface="Arial" panose="020B0604020202020204" pitchFamily="34" charset="0"/>
              </a:rPr>
              <a:t> 8</a:t>
            </a:r>
            <a:r>
              <a:rPr lang="en-CY" sz="2100" dirty="0">
                <a:effectLst/>
                <a:latin typeface="Calibri" panose="020F0502020204030204" pitchFamily="34" charset="0"/>
                <a:ea typeface="Calibri" panose="020F0502020204030204" pitchFamily="34" charset="0"/>
                <a:cs typeface="Arial" panose="020B0604020202020204" pitchFamily="34" charset="0"/>
              </a:rPr>
              <a:t>) που αναπτύσσεται από το Στατιστικό Γραφείο του Διεθνούς Γραφείου Εργασίας. </a:t>
            </a:r>
            <a:endParaRPr lang="el-GR" sz="2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800"/>
              </a:spcAft>
            </a:pPr>
            <a:r>
              <a:rPr lang="en-CY" sz="2100" dirty="0">
                <a:effectLst/>
                <a:latin typeface="Calibri" panose="020F0502020204030204" pitchFamily="34" charset="0"/>
                <a:ea typeface="Calibri" panose="020F0502020204030204" pitchFamily="34" charset="0"/>
                <a:cs typeface="Arial" panose="020B0604020202020204" pitchFamily="34" charset="0"/>
              </a:rPr>
              <a:t>Σήμερα ισχύει διεθνώς το </a:t>
            </a:r>
            <a:r>
              <a:rPr lang="en-CY" sz="2100" b="1" dirty="0">
                <a:effectLst/>
                <a:latin typeface="Calibri" panose="020F0502020204030204" pitchFamily="34" charset="0"/>
                <a:ea typeface="Calibri" panose="020F0502020204030204" pitchFamily="34" charset="0"/>
                <a:cs typeface="Arial" panose="020B0604020202020204" pitchFamily="34" charset="0"/>
              </a:rPr>
              <a:t>ISCO-8. </a:t>
            </a:r>
            <a:endParaRPr lang="el-GR" sz="21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800"/>
              </a:spcAft>
            </a:pPr>
            <a:r>
              <a:rPr lang="el-GR" sz="2100" dirty="0">
                <a:latin typeface="Calibri" panose="020F0502020204030204" pitchFamily="34" charset="0"/>
                <a:ea typeface="Calibri" panose="020F0502020204030204" pitchFamily="34" charset="0"/>
                <a:cs typeface="Arial" panose="020B0604020202020204" pitchFamily="34" charset="0"/>
              </a:rPr>
              <a:t>Τ</a:t>
            </a:r>
            <a:r>
              <a:rPr lang="en-CY" sz="2100" dirty="0">
                <a:effectLst/>
                <a:latin typeface="Calibri" panose="020F0502020204030204" pitchFamily="34" charset="0"/>
                <a:ea typeface="Calibri" panose="020F0502020204030204" pitchFamily="34" charset="0"/>
                <a:cs typeface="Arial" panose="020B0604020202020204" pitchFamily="34" charset="0"/>
              </a:rPr>
              <a:t>α Eπαγγέλματα</a:t>
            </a:r>
            <a:r>
              <a:rPr lang="el-GR" sz="2100" dirty="0">
                <a:effectLst/>
                <a:latin typeface="Calibri" panose="020F0502020204030204" pitchFamily="34" charset="0"/>
                <a:ea typeface="Calibri" panose="020F0502020204030204" pitchFamily="34" charset="0"/>
                <a:cs typeface="Arial" panose="020B0604020202020204" pitchFamily="34" charset="0"/>
              </a:rPr>
              <a:t> χωρίζονται </a:t>
            </a:r>
            <a:r>
              <a:rPr lang="en-CY" sz="2100" dirty="0">
                <a:effectLst/>
                <a:latin typeface="Calibri" panose="020F0502020204030204" pitchFamily="34" charset="0"/>
                <a:ea typeface="Calibri" panose="020F0502020204030204" pitchFamily="34" charset="0"/>
                <a:cs typeface="Arial" panose="020B0604020202020204" pitchFamily="34" charset="0"/>
              </a:rPr>
              <a:t> σε </a:t>
            </a:r>
            <a:r>
              <a:rPr lang="en-CY" sz="2100" b="1" dirty="0">
                <a:effectLst/>
                <a:latin typeface="Calibri" panose="020F0502020204030204" pitchFamily="34" charset="0"/>
                <a:ea typeface="Calibri" panose="020F0502020204030204" pitchFamily="34" charset="0"/>
                <a:cs typeface="Arial" panose="020B0604020202020204" pitchFamily="34" charset="0"/>
              </a:rPr>
              <a:t>δέκα (10) πολύ μεγάλες </a:t>
            </a:r>
            <a:r>
              <a:rPr lang="el-GR" sz="2100" b="1" dirty="0">
                <a:effectLst/>
                <a:latin typeface="Calibri" panose="020F0502020204030204" pitchFamily="34" charset="0"/>
                <a:ea typeface="Calibri" panose="020F0502020204030204" pitchFamily="34" charset="0"/>
                <a:cs typeface="Arial" panose="020B0604020202020204" pitchFamily="34" charset="0"/>
              </a:rPr>
              <a:t>Ε</a:t>
            </a:r>
            <a:r>
              <a:rPr lang="en-CY" sz="2100" b="1" dirty="0">
                <a:effectLst/>
                <a:latin typeface="Calibri" panose="020F0502020204030204" pitchFamily="34" charset="0"/>
                <a:ea typeface="Calibri" panose="020F0502020204030204" pitchFamily="34" charset="0"/>
                <a:cs typeface="Arial" panose="020B0604020202020204" pitchFamily="34" charset="0"/>
              </a:rPr>
              <a:t>παγγελματικές </a:t>
            </a:r>
            <a:r>
              <a:rPr lang="el-GR" sz="2100" b="1" dirty="0">
                <a:latin typeface="Calibri" panose="020F0502020204030204" pitchFamily="34" charset="0"/>
                <a:ea typeface="Calibri" panose="020F0502020204030204" pitchFamily="34" charset="0"/>
                <a:cs typeface="Arial" panose="020B0604020202020204" pitchFamily="34" charset="0"/>
              </a:rPr>
              <a:t>Κ</a:t>
            </a:r>
            <a:r>
              <a:rPr lang="en-CY" sz="2100" b="1" dirty="0">
                <a:effectLst/>
                <a:latin typeface="Calibri" panose="020F0502020204030204" pitchFamily="34" charset="0"/>
                <a:ea typeface="Calibri" panose="020F0502020204030204" pitchFamily="34" charset="0"/>
                <a:cs typeface="Arial" panose="020B0604020202020204" pitchFamily="34" charset="0"/>
              </a:rPr>
              <a:t>ατηγορίες</a:t>
            </a:r>
            <a:r>
              <a:rPr lang="en-CY" sz="2100" dirty="0">
                <a:effectLst/>
                <a:latin typeface="Calibri" panose="020F0502020204030204" pitchFamily="34" charset="0"/>
                <a:ea typeface="Calibri" panose="020F0502020204030204" pitchFamily="34" charset="0"/>
                <a:cs typeface="Arial" panose="020B0604020202020204" pitchFamily="34" charset="0"/>
              </a:rPr>
              <a:t>. </a:t>
            </a:r>
            <a:endParaRPr lang="el-GR" sz="21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800"/>
              </a:spcAft>
            </a:pPr>
            <a:r>
              <a:rPr lang="en-CY" sz="2100" dirty="0">
                <a:effectLst/>
                <a:latin typeface="Calibri" panose="020F0502020204030204" pitchFamily="34" charset="0"/>
                <a:ea typeface="Calibri" panose="020F0502020204030204" pitchFamily="34" charset="0"/>
                <a:cs typeface="Arial" panose="020B0604020202020204" pitchFamily="34" charset="0"/>
              </a:rPr>
              <a:t>Η </a:t>
            </a:r>
            <a:r>
              <a:rPr lang="en-CY" sz="2100" dirty="0" err="1">
                <a:effectLst/>
                <a:latin typeface="Calibri" panose="020F0502020204030204" pitchFamily="34" charset="0"/>
                <a:ea typeface="Calibri" panose="020F0502020204030204" pitchFamily="34" charset="0"/>
                <a:cs typeface="Arial" panose="020B0604020202020204" pitchFamily="34" charset="0"/>
              </a:rPr>
              <a:t>κάθε</a:t>
            </a:r>
            <a:r>
              <a:rPr lang="en-CY" sz="2100" dirty="0">
                <a:effectLst/>
                <a:latin typeface="Calibri" panose="020F0502020204030204" pitchFamily="34" charset="0"/>
                <a:ea typeface="Calibri" panose="020F0502020204030204" pitchFamily="34" charset="0"/>
                <a:cs typeface="Arial" panose="020B0604020202020204" pitchFamily="34" charset="0"/>
              </a:rPr>
              <a:t> </a:t>
            </a:r>
            <a:r>
              <a:rPr lang="en-CY" sz="2100" dirty="0" err="1">
                <a:effectLst/>
                <a:latin typeface="Calibri" panose="020F0502020204030204" pitchFamily="34" charset="0"/>
                <a:ea typeface="Calibri" panose="020F0502020204030204" pitchFamily="34" charset="0"/>
                <a:cs typeface="Arial" panose="020B0604020202020204" pitchFamily="34" charset="0"/>
              </a:rPr>
              <a:t>μί</a:t>
            </a:r>
            <a:r>
              <a:rPr lang="en-CY" sz="2100" dirty="0">
                <a:effectLst/>
                <a:latin typeface="Calibri" panose="020F0502020204030204" pitchFamily="34" charset="0"/>
                <a:ea typeface="Calibri" panose="020F0502020204030204" pitchFamily="34" charset="0"/>
                <a:cs typeface="Arial" panose="020B0604020202020204" pitchFamily="34" charset="0"/>
              </a:rPr>
              <a:t>α από τις πιο πάνω κατηγορ</a:t>
            </a:r>
            <a:r>
              <a:rPr lang="el-GR" sz="2100" dirty="0" err="1">
                <a:latin typeface="Calibri" panose="020F0502020204030204" pitchFamily="34" charset="0"/>
                <a:ea typeface="Calibri" panose="020F0502020204030204" pitchFamily="34" charset="0"/>
                <a:cs typeface="Arial" panose="020B0604020202020204" pitchFamily="34" charset="0"/>
              </a:rPr>
              <a:t>ίες</a:t>
            </a:r>
            <a:r>
              <a:rPr lang="el-GR" sz="2100" dirty="0">
                <a:latin typeface="Calibri" panose="020F0502020204030204" pitchFamily="34" charset="0"/>
                <a:ea typeface="Calibri" panose="020F0502020204030204" pitchFamily="34" charset="0"/>
                <a:cs typeface="Arial" panose="020B0604020202020204" pitchFamily="34" charset="0"/>
              </a:rPr>
              <a:t> </a:t>
            </a:r>
            <a:r>
              <a:rPr lang="en-CY" sz="2100" dirty="0">
                <a:effectLst/>
                <a:latin typeface="Calibri" panose="020F0502020204030204" pitchFamily="34" charset="0"/>
                <a:ea typeface="Calibri" panose="020F0502020204030204" pitchFamily="34" charset="0"/>
                <a:cs typeface="Arial" panose="020B0604020202020204" pitchFamily="34" charset="0"/>
              </a:rPr>
              <a:t>συνοδεύεται από έναν αριθμό που είναι και ο </a:t>
            </a:r>
            <a:r>
              <a:rPr lang="el-GR" sz="2100" b="1" dirty="0">
                <a:latin typeface="Calibri" panose="020F0502020204030204" pitchFamily="34" charset="0"/>
                <a:ea typeface="Calibri" panose="020F0502020204030204" pitchFamily="34" charset="0"/>
                <a:cs typeface="Arial" panose="020B0604020202020204" pitchFamily="34" charset="0"/>
              </a:rPr>
              <a:t>Γ</a:t>
            </a:r>
            <a:r>
              <a:rPr lang="en-CY" sz="2100" b="1" dirty="0">
                <a:effectLst/>
                <a:latin typeface="Calibri" panose="020F0502020204030204" pitchFamily="34" charset="0"/>
                <a:ea typeface="Calibri" panose="020F0502020204030204" pitchFamily="34" charset="0"/>
                <a:cs typeface="Arial" panose="020B0604020202020204" pitchFamily="34" charset="0"/>
              </a:rPr>
              <a:t>ενικός </a:t>
            </a:r>
            <a:r>
              <a:rPr lang="el-GR" sz="2100" b="1" dirty="0">
                <a:latin typeface="Calibri" panose="020F0502020204030204" pitchFamily="34" charset="0"/>
                <a:ea typeface="Calibri" panose="020F0502020204030204" pitchFamily="34" charset="0"/>
                <a:cs typeface="Arial" panose="020B0604020202020204" pitchFamily="34" charset="0"/>
              </a:rPr>
              <a:t>Κ</a:t>
            </a:r>
            <a:r>
              <a:rPr lang="en-CY" sz="2100" b="1" dirty="0">
                <a:effectLst/>
                <a:latin typeface="Calibri" panose="020F0502020204030204" pitchFamily="34" charset="0"/>
                <a:ea typeface="Calibri" panose="020F0502020204030204" pitchFamily="34" charset="0"/>
                <a:cs typeface="Arial" panose="020B0604020202020204" pitchFamily="34" charset="0"/>
              </a:rPr>
              <a:t>ωδικός </a:t>
            </a:r>
            <a:r>
              <a:rPr lang="en-CY" sz="2100" dirty="0">
                <a:effectLst/>
                <a:latin typeface="Calibri" panose="020F0502020204030204" pitchFamily="34" charset="0"/>
                <a:ea typeface="Calibri" panose="020F0502020204030204" pitchFamily="34" charset="0"/>
                <a:cs typeface="Arial" panose="020B0604020202020204" pitchFamily="34" charset="0"/>
              </a:rPr>
              <a:t>αυτής της κατηγορίας και δηλώνει τη θέση της ομάδας των Επαγγελμάτων</a:t>
            </a:r>
            <a:r>
              <a:rPr lang="el-GR" sz="2100" dirty="0">
                <a:effectLst/>
                <a:latin typeface="Calibri" panose="020F0502020204030204" pitchFamily="34" charset="0"/>
                <a:ea typeface="Calibri" panose="020F0502020204030204" pitchFamily="34" charset="0"/>
                <a:cs typeface="Arial" panose="020B0604020202020204" pitchFamily="34" charset="0"/>
              </a:rPr>
              <a:t>.</a:t>
            </a:r>
          </a:p>
          <a:p>
            <a:pPr algn="just">
              <a:lnSpc>
                <a:spcPct val="115000"/>
              </a:lnSpc>
              <a:spcAft>
                <a:spcPts val="800"/>
              </a:spcAft>
            </a:pPr>
            <a:r>
              <a:rPr lang="en-CY" sz="2100" dirty="0">
                <a:effectLst/>
                <a:latin typeface="Calibri" panose="020F0502020204030204" pitchFamily="34" charset="0"/>
                <a:ea typeface="Calibri" panose="020F0502020204030204" pitchFamily="34" charset="0"/>
                <a:cs typeface="Arial" panose="020B0604020202020204" pitchFamily="34" charset="0"/>
              </a:rPr>
              <a:t>Η α</a:t>
            </a:r>
            <a:r>
              <a:rPr lang="en-CY" sz="2100" dirty="0" err="1">
                <a:effectLst/>
                <a:latin typeface="Calibri" panose="020F0502020204030204" pitchFamily="34" charset="0"/>
                <a:ea typeface="Calibri" panose="020F0502020204030204" pitchFamily="34" charset="0"/>
                <a:cs typeface="Arial" panose="020B0604020202020204" pitchFamily="34" charset="0"/>
              </a:rPr>
              <a:t>ρίθμηση</a:t>
            </a:r>
            <a:r>
              <a:rPr lang="en-CY" sz="2100" dirty="0">
                <a:effectLst/>
                <a:latin typeface="Calibri" panose="020F0502020204030204" pitchFamily="34" charset="0"/>
                <a:ea typeface="Calibri" panose="020F0502020204030204" pitchFamily="34" charset="0"/>
                <a:cs typeface="Arial" panose="020B0604020202020204" pitchFamily="34" charset="0"/>
              </a:rPr>
              <a:t> </a:t>
            </a:r>
            <a:r>
              <a:rPr lang="en-CY" sz="2100" dirty="0" err="1">
                <a:effectLst/>
                <a:latin typeface="Calibri" panose="020F0502020204030204" pitchFamily="34" charset="0"/>
                <a:ea typeface="Calibri" panose="020F0502020204030204" pitchFamily="34" charset="0"/>
                <a:cs typeface="Arial" panose="020B0604020202020204" pitchFamily="34" charset="0"/>
              </a:rPr>
              <a:t>είν</a:t>
            </a:r>
            <a:r>
              <a:rPr lang="en-CY" sz="2100" dirty="0">
                <a:effectLst/>
                <a:latin typeface="Calibri" panose="020F0502020204030204" pitchFamily="34" charset="0"/>
                <a:ea typeface="Calibri" panose="020F0502020204030204" pitchFamily="34" charset="0"/>
                <a:cs typeface="Arial" panose="020B0604020202020204" pitchFamily="34" charset="0"/>
              </a:rPr>
              <a:t>αι με αύξουσα σειρά από το </a:t>
            </a:r>
            <a:r>
              <a:rPr lang="en-CY" sz="2100" b="1" dirty="0">
                <a:effectLst/>
                <a:latin typeface="Calibri" panose="020F0502020204030204" pitchFamily="34" charset="0"/>
                <a:ea typeface="Calibri" panose="020F0502020204030204" pitchFamily="34" charset="0"/>
                <a:cs typeface="Arial" panose="020B0604020202020204" pitchFamily="34" charset="0"/>
              </a:rPr>
              <a:t>0 </a:t>
            </a:r>
            <a:r>
              <a:rPr lang="en-CY" sz="2100" dirty="0">
                <a:effectLst/>
                <a:latin typeface="Calibri" panose="020F0502020204030204" pitchFamily="34" charset="0"/>
                <a:ea typeface="Calibri" panose="020F0502020204030204" pitchFamily="34" charset="0"/>
                <a:cs typeface="Arial" panose="020B0604020202020204" pitchFamily="34" charset="0"/>
              </a:rPr>
              <a:t>μέχρι το </a:t>
            </a:r>
            <a:r>
              <a:rPr lang="en-CY" sz="2100" b="1" dirty="0">
                <a:effectLst/>
                <a:latin typeface="Calibri" panose="020F0502020204030204" pitchFamily="34" charset="0"/>
                <a:ea typeface="Calibri" panose="020F0502020204030204" pitchFamily="34" charset="0"/>
                <a:cs typeface="Arial" panose="020B0604020202020204" pitchFamily="34" charset="0"/>
              </a:rPr>
              <a:t>9</a:t>
            </a:r>
            <a:r>
              <a:rPr lang="en-CY" sz="2100" dirty="0">
                <a:effectLst/>
                <a:latin typeface="Calibri" panose="020F0502020204030204" pitchFamily="34" charset="0"/>
                <a:ea typeface="Calibri" panose="020F0502020204030204" pitchFamily="34" charset="0"/>
                <a:cs typeface="Arial" panose="020B0604020202020204" pitchFamily="34" charset="0"/>
              </a:rPr>
              <a:t>. </a:t>
            </a:r>
            <a:r>
              <a:rPr lang="en-CY" sz="2100" dirty="0" err="1">
                <a:effectLst/>
                <a:latin typeface="Calibri" panose="020F0502020204030204" pitchFamily="34" charset="0"/>
                <a:ea typeface="Calibri" panose="020F0502020204030204" pitchFamily="34" charset="0"/>
                <a:cs typeface="Arial" panose="020B0604020202020204" pitchFamily="34" charset="0"/>
              </a:rPr>
              <a:t>Γι</a:t>
            </a:r>
            <a:r>
              <a:rPr lang="en-CY" sz="2100" dirty="0">
                <a:effectLst/>
                <a:latin typeface="Calibri" panose="020F0502020204030204" pitchFamily="34" charset="0"/>
                <a:ea typeface="Calibri" panose="020F0502020204030204" pitchFamily="34" charset="0"/>
                <a:cs typeface="Arial" panose="020B0604020202020204" pitchFamily="34" charset="0"/>
              </a:rPr>
              <a:t>α την κατηγοριοποίηση των Επαγγελμάτων, χρησιμοποιεί ως κριτήριο </a:t>
            </a:r>
            <a:r>
              <a:rPr lang="en-CY" sz="2100" b="1" dirty="0">
                <a:effectLst/>
                <a:latin typeface="Calibri" panose="020F0502020204030204" pitchFamily="34" charset="0"/>
                <a:ea typeface="Calibri" panose="020F0502020204030204" pitchFamily="34" charset="0"/>
                <a:cs typeface="Arial" panose="020B0604020202020204" pitchFamily="34" charset="0"/>
              </a:rPr>
              <a:t>την εργασιακή θέση</a:t>
            </a:r>
            <a:r>
              <a:rPr lang="el-GR" sz="2100" b="1" dirty="0">
                <a:effectLst/>
                <a:latin typeface="Calibri" panose="020F0502020204030204" pitchFamily="34" charset="0"/>
                <a:ea typeface="Calibri" panose="020F0502020204030204" pitchFamily="34" charset="0"/>
                <a:cs typeface="Arial" panose="020B0604020202020204" pitchFamily="34" charset="0"/>
              </a:rPr>
              <a:t> </a:t>
            </a:r>
            <a:r>
              <a:rPr lang="en-CY" sz="2100" b="1" dirty="0" err="1">
                <a:effectLst/>
                <a:latin typeface="Calibri" panose="020F0502020204030204" pitchFamily="34" charset="0"/>
                <a:ea typeface="Calibri" panose="020F0502020204030204" pitchFamily="34" charset="0"/>
                <a:cs typeface="Arial" panose="020B0604020202020204" pitchFamily="34" charset="0"/>
              </a:rPr>
              <a:t>ιερ</a:t>
            </a:r>
            <a:r>
              <a:rPr lang="en-CY" sz="2100" b="1" dirty="0">
                <a:effectLst/>
                <a:latin typeface="Calibri" panose="020F0502020204030204" pitchFamily="34" charset="0"/>
                <a:ea typeface="Calibri" panose="020F0502020204030204" pitchFamily="34" charset="0"/>
                <a:cs typeface="Arial" panose="020B0604020202020204" pitchFamily="34" charset="0"/>
              </a:rPr>
              <a:t>αρχίας</a:t>
            </a:r>
            <a:r>
              <a:rPr lang="en-CY" sz="2100" dirty="0">
                <a:effectLst/>
                <a:latin typeface="Calibri" panose="020F0502020204030204" pitchFamily="34" charset="0"/>
                <a:ea typeface="Calibri" panose="020F0502020204030204" pitchFamily="34" charset="0"/>
                <a:cs typeface="Arial" panose="020B0604020202020204" pitchFamily="34" charset="0"/>
              </a:rPr>
              <a:t>, η οποία απορρέει από τον τρόπο άσκησής τους σε όλους τους Τομείς της Οικονομίας: τον Πρωτογενή, Δευτερογενή και Τριτογενή</a:t>
            </a:r>
            <a:r>
              <a:rPr lang="el-GR" sz="2100" dirty="0">
                <a:effectLst/>
                <a:latin typeface="Calibri" panose="020F0502020204030204" pitchFamily="34" charset="0"/>
                <a:ea typeface="Calibri" panose="020F0502020204030204" pitchFamily="34" charset="0"/>
                <a:cs typeface="Arial" panose="020B0604020202020204" pitchFamily="34" charset="0"/>
              </a:rPr>
              <a:t>.</a:t>
            </a:r>
            <a:endParaRPr lang="en-CY" sz="21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1203967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A355-E07E-4401-D15F-6DE81DC59037}"/>
              </a:ext>
            </a:extLst>
          </p:cNvPr>
          <p:cNvSpPr>
            <a:spLocks noGrp="1"/>
          </p:cNvSpPr>
          <p:nvPr>
            <p:ph type="title"/>
          </p:nvPr>
        </p:nvSpPr>
        <p:spPr/>
        <p:txBody>
          <a:bodyPr/>
          <a:lstStyle/>
          <a:p>
            <a:r>
              <a:rPr lang="el-GR" dirty="0">
                <a:solidFill>
                  <a:schemeClr val="accent6"/>
                </a:solidFill>
              </a:rPr>
              <a:t>Ταξινόμηση Επαγγελμάτων  - </a:t>
            </a:r>
            <a:r>
              <a:rPr lang="en-US" dirty="0">
                <a:solidFill>
                  <a:schemeClr val="accent6"/>
                </a:solidFill>
              </a:rPr>
              <a:t>ESCO</a:t>
            </a:r>
            <a:endParaRPr lang="en-CY" dirty="0">
              <a:solidFill>
                <a:schemeClr val="accent6"/>
              </a:solidFill>
            </a:endParaRPr>
          </a:p>
        </p:txBody>
      </p:sp>
      <p:sp>
        <p:nvSpPr>
          <p:cNvPr id="3" name="Content Placeholder 2">
            <a:extLst>
              <a:ext uri="{FF2B5EF4-FFF2-40B4-BE49-F238E27FC236}">
                <a16:creationId xmlns:a16="http://schemas.microsoft.com/office/drawing/2014/main" id="{071F3239-977F-632E-60CD-7E4E127A9A48}"/>
              </a:ext>
            </a:extLst>
          </p:cNvPr>
          <p:cNvSpPr>
            <a:spLocks noGrp="1"/>
          </p:cNvSpPr>
          <p:nvPr>
            <p:ph idx="1"/>
          </p:nvPr>
        </p:nvSpPr>
        <p:spPr/>
        <p:txBody>
          <a:bodyPr>
            <a:normAutofit/>
          </a:bodyPr>
          <a:lstStyle/>
          <a:p>
            <a:pPr algn="just"/>
            <a:r>
              <a:rPr lang="en-CY" sz="2400" dirty="0" err="1">
                <a:effectLst/>
                <a:latin typeface="Calibri" panose="020F0502020204030204" pitchFamily="34" charset="0"/>
                <a:ea typeface="Calibri" panose="020F0502020204030204" pitchFamily="34" charset="0"/>
                <a:cs typeface="Calibri" panose="020F0502020204030204" pitchFamily="34" charset="0"/>
              </a:rPr>
              <a:t>Στην</a:t>
            </a:r>
            <a:r>
              <a:rPr lang="en-CY" sz="2400" dirty="0">
                <a:effectLst/>
                <a:latin typeface="Calibri" panose="020F0502020204030204" pitchFamily="34" charset="0"/>
                <a:ea typeface="Calibri" panose="020F0502020204030204" pitchFamily="34" charset="0"/>
                <a:cs typeface="Calibri" panose="020F0502020204030204" pitchFamily="34" charset="0"/>
              </a:rPr>
              <a:t> </a:t>
            </a:r>
            <a:r>
              <a:rPr lang="en-CY" sz="2400" dirty="0" err="1">
                <a:effectLst/>
                <a:latin typeface="Calibri" panose="020F0502020204030204" pitchFamily="34" charset="0"/>
                <a:ea typeface="Calibri" panose="020F0502020204030204" pitchFamily="34" charset="0"/>
                <a:cs typeface="Calibri" panose="020F0502020204030204" pitchFamily="34" charset="0"/>
              </a:rPr>
              <a:t>ίδι</a:t>
            </a:r>
            <a:r>
              <a:rPr lang="en-CY" sz="2400" dirty="0">
                <a:effectLst/>
                <a:latin typeface="Calibri" panose="020F0502020204030204" pitchFamily="34" charset="0"/>
                <a:ea typeface="Calibri" panose="020F0502020204030204" pitchFamily="34" charset="0"/>
                <a:cs typeface="Calibri" panose="020F0502020204030204" pitchFamily="34" charset="0"/>
              </a:rPr>
              <a:t>α βάση με </a:t>
            </a:r>
            <a:r>
              <a:rPr lang="el-GR" sz="2400" dirty="0">
                <a:latin typeface="Calibri" panose="020F0502020204030204" pitchFamily="34" charset="0"/>
                <a:ea typeface="Calibri" panose="020F0502020204030204" pitchFamily="34" charset="0"/>
                <a:cs typeface="Calibri" panose="020F0502020204030204" pitchFamily="34" charset="0"/>
              </a:rPr>
              <a:t>τ</a:t>
            </a:r>
            <a:r>
              <a:rPr lang="en-CY" sz="2400" dirty="0">
                <a:effectLst/>
                <a:latin typeface="Calibri" panose="020F0502020204030204" pitchFamily="34" charset="0"/>
                <a:ea typeface="Calibri" panose="020F0502020204030204" pitchFamily="34" charset="0"/>
                <a:cs typeface="Calibri" panose="020F0502020204030204" pitchFamily="34" charset="0"/>
              </a:rPr>
              <a:t>η Διεθνή Τυποποιημένη Ταξινόμηση Επαγγελμάτων (International Standard Classification of Occupations- ISCO</a:t>
            </a:r>
            <a:r>
              <a:rPr lang="el-GR" sz="2400" dirty="0">
                <a:effectLst/>
                <a:latin typeface="Calibri" panose="020F0502020204030204" pitchFamily="34" charset="0"/>
                <a:ea typeface="Calibri" panose="020F0502020204030204" pitchFamily="34" charset="0"/>
                <a:cs typeface="Calibri" panose="020F0502020204030204" pitchFamily="34" charset="0"/>
              </a:rPr>
              <a:t>-8</a:t>
            </a:r>
            <a:r>
              <a:rPr lang="en-CY" sz="2400" dirty="0">
                <a:effectLst/>
                <a:latin typeface="Calibri" panose="020F0502020204030204" pitchFamily="34" charset="0"/>
                <a:ea typeface="Calibri" panose="020F0502020204030204" pitchFamily="34" charset="0"/>
                <a:cs typeface="Calibri" panose="020F0502020204030204" pitchFamily="34" charset="0"/>
              </a:rPr>
              <a:t>), έχει δημιουργηθεί από την Ευρωπαϊκή Επιτροπή το Ευρωπαϊκό Σύστημα Δεξιοτήτων, Ικανοτήτων, Προσόντων και Επαγγελμάτων </a:t>
            </a:r>
            <a:r>
              <a:rPr lang="en-CY" sz="2400" b="1" dirty="0">
                <a:effectLst/>
                <a:latin typeface="Calibri" panose="020F0502020204030204" pitchFamily="34" charset="0"/>
                <a:ea typeface="Calibri" panose="020F0502020204030204" pitchFamily="34" charset="0"/>
                <a:cs typeface="Calibri" panose="020F0502020204030204" pitchFamily="34" charset="0"/>
              </a:rPr>
              <a:t>(European Skills, Competences, Qualifications and Occupations ESCO)</a:t>
            </a:r>
            <a:r>
              <a:rPr lang="el-GR" sz="2400" dirty="0">
                <a:effectLst/>
                <a:latin typeface="Calibri" panose="020F0502020204030204" pitchFamily="34" charset="0"/>
                <a:ea typeface="Calibri" panose="020F0502020204030204" pitchFamily="34" charset="0"/>
                <a:cs typeface="Calibri" panose="020F0502020204030204" pitchFamily="34" charset="0"/>
              </a:rPr>
              <a:t>.</a:t>
            </a:r>
          </a:p>
          <a:p>
            <a:pPr algn="just"/>
            <a:r>
              <a:rPr lang="el-GR" sz="2400" dirty="0">
                <a:effectLst/>
                <a:latin typeface="Calibri" panose="020F0502020204030204" pitchFamily="34" charset="0"/>
                <a:ea typeface="Calibri" panose="020F0502020204030204" pitchFamily="34" charset="0"/>
                <a:cs typeface="Calibri" panose="020F0502020204030204" pitchFamily="34" charset="0"/>
              </a:rPr>
              <a:t>Η ταξινόμηση </a:t>
            </a:r>
            <a:r>
              <a:rPr lang="el-GR" sz="2400" b="1" dirty="0">
                <a:effectLst/>
                <a:latin typeface="Calibri" panose="020F0502020204030204" pitchFamily="34" charset="0"/>
                <a:ea typeface="Calibri" panose="020F0502020204030204" pitchFamily="34" charset="0"/>
                <a:cs typeface="Calibri" panose="020F0502020204030204" pitchFamily="34" charset="0"/>
              </a:rPr>
              <a:t> </a:t>
            </a:r>
            <a:r>
              <a:rPr lang="en-GB" sz="2400" b="1" dirty="0">
                <a:latin typeface="Calibri" panose="020F0502020204030204" pitchFamily="34" charset="0"/>
                <a:ea typeface="Calibri" panose="020F0502020204030204" pitchFamily="34" charset="0"/>
                <a:cs typeface="Calibri" panose="020F0502020204030204" pitchFamily="34" charset="0"/>
              </a:rPr>
              <a:t>ESCO </a:t>
            </a:r>
            <a:r>
              <a:rPr lang="el-GR" sz="2400" dirty="0">
                <a:latin typeface="Calibri" panose="020F0502020204030204" pitchFamily="34" charset="0"/>
                <a:ea typeface="Calibri" panose="020F0502020204030204" pitchFamily="34" charset="0"/>
                <a:cs typeface="Calibri" panose="020F0502020204030204" pitchFamily="34" charset="0"/>
              </a:rPr>
              <a:t>στηρίζεται στο </a:t>
            </a:r>
            <a:r>
              <a:rPr lang="en-GB" sz="2400" b="1" dirty="0">
                <a:latin typeface="Calibri" panose="020F0502020204030204" pitchFamily="34" charset="0"/>
                <a:ea typeface="Calibri" panose="020F0502020204030204" pitchFamily="34" charset="0"/>
                <a:cs typeface="Calibri" panose="020F0502020204030204" pitchFamily="34" charset="0"/>
              </a:rPr>
              <a:t>ISCO</a:t>
            </a:r>
            <a:r>
              <a:rPr lang="el-GR" sz="2400" b="1" dirty="0">
                <a:latin typeface="Calibri" panose="020F0502020204030204" pitchFamily="34" charset="0"/>
                <a:ea typeface="Calibri" panose="020F0502020204030204" pitchFamily="34" charset="0"/>
                <a:cs typeface="Calibri" panose="020F0502020204030204" pitchFamily="34" charset="0"/>
              </a:rPr>
              <a:t>-8 </a:t>
            </a:r>
            <a:r>
              <a:rPr lang="el-GR" sz="2400" dirty="0">
                <a:latin typeface="Calibri" panose="020F0502020204030204" pitchFamily="34" charset="0"/>
                <a:ea typeface="Calibri" panose="020F0502020204030204" pitchFamily="34" charset="0"/>
                <a:cs typeface="Calibri" panose="020F0502020204030204" pitchFamily="34" charset="0"/>
              </a:rPr>
              <a:t>αλλά παράλληλα προσδιορίζει και  κατηγοριοποιεί επαγγέλματα, δεξιότητες, ικανότητες και προσόντα </a:t>
            </a:r>
            <a:r>
              <a:rPr lang="el-GR" sz="2400" u="sng" dirty="0">
                <a:latin typeface="Calibri" panose="020F0502020204030204" pitchFamily="34" charset="0"/>
                <a:ea typeface="Calibri" panose="020F0502020204030204" pitchFamily="34" charset="0"/>
                <a:cs typeface="Calibri" panose="020F0502020204030204" pitchFamily="34" charset="0"/>
              </a:rPr>
              <a:t> που έχουν σχέση με την Αγορά Εργασίας, με την Εκπαίδευση και την Κατάρτιση της Ε.Ε.</a:t>
            </a:r>
            <a:endParaRPr lang="en-CY"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7002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1CBAF1-EB9A-E218-5A1F-CD906FC55606}"/>
              </a:ext>
            </a:extLst>
          </p:cNvPr>
          <p:cNvGraphicFramePr>
            <a:graphicFrameLocks noGrp="1"/>
          </p:cNvGraphicFramePr>
          <p:nvPr>
            <p:ph idx="1"/>
            <p:extLst>
              <p:ext uri="{D42A27DB-BD31-4B8C-83A1-F6EECF244321}">
                <p14:modId xmlns:p14="http://schemas.microsoft.com/office/powerpoint/2010/main" val="1432385294"/>
              </p:ext>
            </p:extLst>
          </p:nvPr>
        </p:nvGraphicFramePr>
        <p:xfrm>
          <a:off x="2223436" y="143088"/>
          <a:ext cx="7180445" cy="6691530"/>
        </p:xfrm>
        <a:graphic>
          <a:graphicData uri="http://schemas.openxmlformats.org/drawingml/2006/table">
            <a:tbl>
              <a:tblPr firstRow="1" firstCol="1" bandRow="1">
                <a:tableStyleId>{5C22544A-7EE6-4342-B048-85BDC9FD1C3A}</a:tableStyleId>
              </a:tblPr>
              <a:tblGrid>
                <a:gridCol w="1381410">
                  <a:extLst>
                    <a:ext uri="{9D8B030D-6E8A-4147-A177-3AD203B41FA5}">
                      <a16:colId xmlns:a16="http://schemas.microsoft.com/office/drawing/2014/main" val="4275234239"/>
                    </a:ext>
                  </a:extLst>
                </a:gridCol>
                <a:gridCol w="5799035">
                  <a:extLst>
                    <a:ext uri="{9D8B030D-6E8A-4147-A177-3AD203B41FA5}">
                      <a16:colId xmlns:a16="http://schemas.microsoft.com/office/drawing/2014/main" val="797343255"/>
                    </a:ext>
                  </a:extLst>
                </a:gridCol>
              </a:tblGrid>
              <a:tr h="386015">
                <a:tc>
                  <a:txBody>
                    <a:bodyPr/>
                    <a:lstStyle/>
                    <a:p>
                      <a:pPr algn="just">
                        <a:lnSpc>
                          <a:spcPct val="115000"/>
                        </a:lnSpc>
                        <a:spcAft>
                          <a:spcPts val="800"/>
                        </a:spcAft>
                      </a:pPr>
                      <a:r>
                        <a:rPr lang="el-GR" sz="1000" dirty="0">
                          <a:effectLst/>
                          <a:latin typeface="Calibri" panose="020F0502020204030204" pitchFamily="34" charset="0"/>
                          <a:cs typeface="Calibri" panose="020F0502020204030204" pitchFamily="34" charset="0"/>
                        </a:rPr>
                        <a:t>10</a:t>
                      </a:r>
                    </a:p>
                    <a:p>
                      <a:pPr algn="just">
                        <a:lnSpc>
                          <a:spcPct val="115000"/>
                        </a:lnSpc>
                        <a:spcAft>
                          <a:spcPts val="800"/>
                        </a:spcAft>
                      </a:pPr>
                      <a:endParaRPr lang="en-CY" sz="1000" dirty="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tc>
                  <a:txBody>
                    <a:bodyPr/>
                    <a:lstStyle/>
                    <a:p>
                      <a:pPr algn="just">
                        <a:lnSpc>
                          <a:spcPct val="115000"/>
                        </a:lnSpc>
                        <a:spcAft>
                          <a:spcPts val="800"/>
                        </a:spcAft>
                      </a:pPr>
                      <a:r>
                        <a:rPr lang="el-GR" sz="1000">
                          <a:effectLst/>
                          <a:latin typeface="Calibri" panose="020F0502020204030204" pitchFamily="34" charset="0"/>
                          <a:cs typeface="Calibri" panose="020F0502020204030204" pitchFamily="34" charset="0"/>
                        </a:rPr>
                        <a:t>ΕΠΑΓΓΕΛΜΑΤΙΚΗ   ΚΑΤΗΓΟΡΙΑ    (Ε.Κ.)</a:t>
                      </a:r>
                      <a:endParaRPr lang="en-CY" sz="100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extLst>
                  <a:ext uri="{0D108BD9-81ED-4DB2-BD59-A6C34878D82A}">
                    <a16:rowId xmlns:a16="http://schemas.microsoft.com/office/drawing/2014/main" val="3817716648"/>
                  </a:ext>
                </a:extLst>
              </a:tr>
              <a:tr h="876978">
                <a:tc>
                  <a:txBody>
                    <a:bodyPr/>
                    <a:lstStyle/>
                    <a:p>
                      <a:pPr algn="just">
                        <a:lnSpc>
                          <a:spcPct val="115000"/>
                        </a:lnSpc>
                        <a:spcAft>
                          <a:spcPts val="800"/>
                        </a:spcAft>
                      </a:pPr>
                      <a:r>
                        <a:rPr lang="el-GR" sz="1000">
                          <a:effectLst/>
                          <a:latin typeface="Calibri" panose="020F0502020204030204" pitchFamily="34" charset="0"/>
                          <a:cs typeface="Calibri" panose="020F0502020204030204" pitchFamily="34" charset="0"/>
                        </a:rPr>
                        <a:t>0 </a:t>
                      </a:r>
                      <a:endParaRPr lang="en-CY" sz="100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tc>
                  <a:txBody>
                    <a:bodyPr/>
                    <a:lstStyle/>
                    <a:p>
                      <a:pPr algn="just">
                        <a:lnSpc>
                          <a:spcPct val="115000"/>
                        </a:lnSpc>
                        <a:spcAft>
                          <a:spcPts val="800"/>
                        </a:spcAft>
                      </a:pPr>
                      <a:r>
                        <a:rPr lang="el-GR" sz="1000" dirty="0">
                          <a:effectLst/>
                          <a:latin typeface="Calibri" panose="020F0502020204030204" pitchFamily="34" charset="0"/>
                          <a:cs typeface="Calibri" panose="020F0502020204030204" pitchFamily="34" charset="0"/>
                        </a:rPr>
                        <a:t>Ένοπλες Δυνάμεις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01 Αξιωματικοί των Ενόπλων Δυνάμεων</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02 Υπαξιωματικοί των Ενόπλων Δυνάμεων</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03 Άλλα μέλη των Ενόπλων Δυνάμεων</a:t>
                      </a:r>
                      <a:endParaRPr lang="en-CY" sz="1000" dirty="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extLst>
                  <a:ext uri="{0D108BD9-81ED-4DB2-BD59-A6C34878D82A}">
                    <a16:rowId xmlns:a16="http://schemas.microsoft.com/office/drawing/2014/main" val="3632502209"/>
                  </a:ext>
                </a:extLst>
              </a:tr>
              <a:tr h="1533858">
                <a:tc>
                  <a:txBody>
                    <a:bodyPr/>
                    <a:lstStyle/>
                    <a:p>
                      <a:pPr algn="just">
                        <a:lnSpc>
                          <a:spcPct val="115000"/>
                        </a:lnSpc>
                        <a:spcAft>
                          <a:spcPts val="800"/>
                        </a:spcAft>
                      </a:pPr>
                      <a:r>
                        <a:rPr lang="el-GR" sz="1000">
                          <a:effectLst/>
                          <a:latin typeface="Calibri" panose="020F0502020204030204" pitchFamily="34" charset="0"/>
                          <a:cs typeface="Calibri" panose="020F0502020204030204" pitchFamily="34" charset="0"/>
                        </a:rPr>
                        <a:t>1</a:t>
                      </a:r>
                      <a:endParaRPr lang="en-CY" sz="100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tc>
                  <a:txBody>
                    <a:bodyPr/>
                    <a:lstStyle/>
                    <a:p>
                      <a:pPr algn="just">
                        <a:lnSpc>
                          <a:spcPct val="115000"/>
                        </a:lnSpc>
                        <a:spcAft>
                          <a:spcPts val="800"/>
                        </a:spcAft>
                      </a:pPr>
                      <a:r>
                        <a:rPr lang="el-GR" sz="1000" dirty="0">
                          <a:effectLst/>
                          <a:latin typeface="Calibri" panose="020F0502020204030204" pitchFamily="34" charset="0"/>
                          <a:cs typeface="Calibri" panose="020F0502020204030204" pitchFamily="34" charset="0"/>
                        </a:rPr>
                        <a:t>Ανώτερα Διευθυντικά και Διοικητικά Στελέχη</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11 Γενικοί Διευθυντές, Ανώτερα Διοικητικά Στελέχη και Μέλη των Νομοθετικών Σωμάτων</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12 Διοικητικοί και Εμπορικοί Διευθυντές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13 Διευθυντές Παραγωγής και Εξειδικευμένων Υπηρεσιών</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14 Διευθυντές Ξενοδοχείων, Εστιατορίων, Επιχειρήσεων, Χονδρικού και Λιανικού Εμπορίου και άλλων Υπηρεσιών</a:t>
                      </a:r>
                      <a:endParaRPr lang="en-CY" sz="1000" dirty="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extLst>
                  <a:ext uri="{0D108BD9-81ED-4DB2-BD59-A6C34878D82A}">
                    <a16:rowId xmlns:a16="http://schemas.microsoft.com/office/drawing/2014/main" val="1670320006"/>
                  </a:ext>
                </a:extLst>
              </a:tr>
              <a:tr h="2086410">
                <a:tc>
                  <a:txBody>
                    <a:bodyPr/>
                    <a:lstStyle/>
                    <a:p>
                      <a:pPr algn="just">
                        <a:lnSpc>
                          <a:spcPct val="115000"/>
                        </a:lnSpc>
                        <a:spcAft>
                          <a:spcPts val="800"/>
                        </a:spcAft>
                      </a:pPr>
                      <a:r>
                        <a:rPr lang="el-GR" sz="1000">
                          <a:effectLst/>
                          <a:latin typeface="Calibri" panose="020F0502020204030204" pitchFamily="34" charset="0"/>
                          <a:cs typeface="Calibri" panose="020F0502020204030204" pitchFamily="34" charset="0"/>
                        </a:rPr>
                        <a:t>2</a:t>
                      </a:r>
                      <a:endParaRPr lang="en-CY" sz="100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tc>
                  <a:txBody>
                    <a:bodyPr/>
                    <a:lstStyle/>
                    <a:p>
                      <a:pPr algn="just">
                        <a:lnSpc>
                          <a:spcPct val="115000"/>
                        </a:lnSpc>
                        <a:spcAft>
                          <a:spcPts val="800"/>
                        </a:spcAft>
                      </a:pPr>
                      <a:r>
                        <a:rPr lang="el-GR" sz="1000" dirty="0">
                          <a:effectLst/>
                          <a:latin typeface="Calibri" panose="020F0502020204030204" pitchFamily="34" charset="0"/>
                          <a:cs typeface="Calibri" panose="020F0502020204030204" pitchFamily="34" charset="0"/>
                        </a:rPr>
                        <a:t>Προσοντούχοι Επιστημών και Άλλοι Ειδικοί</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21 Προσοντούχοι Επιστημών και Μηχανικής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22 Προσοντούχοι του τομέα Υγείας </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23 Εκπαιδευτικοί</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24 Λογιστές ,Σύμβουλοι και άλλοι Επαγγελματίες Επιχειρήσεων και Διοίκησης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25 Ειδικοί του Τομέα των Τεχνολογιών Πληροφόρησης και Επικοινωνίας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26 Ειδικοί του Νομικού, Κοινωνικού και Πολιτιστικού Κλάδου</a:t>
                      </a: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 </a:t>
                      </a:r>
                      <a:endParaRPr lang="en-CY" sz="1000" dirty="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extLst>
                  <a:ext uri="{0D108BD9-81ED-4DB2-BD59-A6C34878D82A}">
                    <a16:rowId xmlns:a16="http://schemas.microsoft.com/office/drawing/2014/main" val="3398037290"/>
                  </a:ext>
                </a:extLst>
              </a:tr>
              <a:tr h="1617293">
                <a:tc>
                  <a:txBody>
                    <a:bodyPr/>
                    <a:lstStyle/>
                    <a:p>
                      <a:pPr algn="just">
                        <a:lnSpc>
                          <a:spcPct val="115000"/>
                        </a:lnSpc>
                        <a:spcAft>
                          <a:spcPts val="800"/>
                        </a:spcAft>
                      </a:pPr>
                      <a:r>
                        <a:rPr lang="el-GR" sz="1000">
                          <a:effectLst/>
                          <a:latin typeface="Calibri" panose="020F0502020204030204" pitchFamily="34" charset="0"/>
                          <a:cs typeface="Calibri" panose="020F0502020204030204" pitchFamily="34" charset="0"/>
                        </a:rPr>
                        <a:t>3</a:t>
                      </a:r>
                      <a:endParaRPr lang="en-CY" sz="100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tc>
                  <a:txBody>
                    <a:bodyPr/>
                    <a:lstStyle/>
                    <a:p>
                      <a:pPr algn="just">
                        <a:lnSpc>
                          <a:spcPct val="115000"/>
                        </a:lnSpc>
                        <a:spcAft>
                          <a:spcPts val="800"/>
                        </a:spcAft>
                      </a:pPr>
                      <a:r>
                        <a:rPr lang="el-GR" sz="1000" dirty="0">
                          <a:effectLst/>
                          <a:latin typeface="Calibri" panose="020F0502020204030204" pitchFamily="34" charset="0"/>
                          <a:cs typeface="Calibri" panose="020F0502020204030204" pitchFamily="34" charset="0"/>
                        </a:rPr>
                        <a:t>Τεχνικοί και Βοηθοί Ασκούντες συναφή Επαγγέλματα</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31 Τεχνικοί Βοηθοί Φυσικών Επιστημών και Μηχανικής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32 Τεχνικοί του Τομέα της Υγείας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33 Βοηθοί Λογιστών, Συμβούλων και άλλων Ειδικών Επιχειρήσεων και Διοίκησης</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34 Βοηθοί Ειδικών του Νομικού, Κοινωνικού και Πολιτιστικού Τομέα και ασκούντες συναφή Επαγγέλματα </a:t>
                      </a:r>
                      <a:endParaRPr lang="en-CY" sz="1000" dirty="0">
                        <a:effectLst/>
                        <a:latin typeface="Calibri" panose="020F0502020204030204" pitchFamily="34" charset="0"/>
                        <a:cs typeface="Calibri" panose="020F0502020204030204" pitchFamily="34" charset="0"/>
                      </a:endParaRPr>
                    </a:p>
                    <a:p>
                      <a:pPr algn="just">
                        <a:lnSpc>
                          <a:spcPct val="115000"/>
                        </a:lnSpc>
                        <a:spcAft>
                          <a:spcPts val="800"/>
                        </a:spcAft>
                      </a:pPr>
                      <a:r>
                        <a:rPr lang="el-GR" sz="1000" dirty="0">
                          <a:effectLst/>
                          <a:latin typeface="Calibri" panose="020F0502020204030204" pitchFamily="34" charset="0"/>
                          <a:cs typeface="Calibri" panose="020F0502020204030204" pitchFamily="34" charset="0"/>
                        </a:rPr>
                        <a:t>35 Τεχνικοί του Τομέα της Πληροφόρησης και Επικοινωνίας</a:t>
                      </a:r>
                      <a:endParaRPr lang="en-CY" sz="1000" dirty="0">
                        <a:effectLst/>
                        <a:latin typeface="Calibri" panose="020F0502020204030204" pitchFamily="34" charset="0"/>
                        <a:ea typeface="Calibri" panose="020F0502020204030204" pitchFamily="34" charset="0"/>
                        <a:cs typeface="Calibri" panose="020F0502020204030204" pitchFamily="34" charset="0"/>
                      </a:endParaRPr>
                    </a:p>
                  </a:txBody>
                  <a:tcPr marL="35211" marR="35211" marT="0" marB="0"/>
                </a:tc>
                <a:extLst>
                  <a:ext uri="{0D108BD9-81ED-4DB2-BD59-A6C34878D82A}">
                    <a16:rowId xmlns:a16="http://schemas.microsoft.com/office/drawing/2014/main" val="3256316139"/>
                  </a:ext>
                </a:extLst>
              </a:tr>
            </a:tbl>
          </a:graphicData>
        </a:graphic>
      </p:graphicFrame>
    </p:spTree>
    <p:extLst>
      <p:ext uri="{BB962C8B-B14F-4D97-AF65-F5344CB8AC3E}">
        <p14:creationId xmlns:p14="http://schemas.microsoft.com/office/powerpoint/2010/main" val="4274224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96AEEB-B264-6307-8225-3C60A9440E82}"/>
              </a:ext>
            </a:extLst>
          </p:cNvPr>
          <p:cNvGraphicFramePr>
            <a:graphicFrameLocks noGrp="1"/>
          </p:cNvGraphicFramePr>
          <p:nvPr>
            <p:ph idx="1"/>
            <p:extLst>
              <p:ext uri="{D42A27DB-BD31-4B8C-83A1-F6EECF244321}">
                <p14:modId xmlns:p14="http://schemas.microsoft.com/office/powerpoint/2010/main" val="3180243799"/>
              </p:ext>
            </p:extLst>
          </p:nvPr>
        </p:nvGraphicFramePr>
        <p:xfrm>
          <a:off x="2453054" y="527538"/>
          <a:ext cx="7069016" cy="5965338"/>
        </p:xfrm>
        <a:graphic>
          <a:graphicData uri="http://schemas.openxmlformats.org/drawingml/2006/table">
            <a:tbl>
              <a:tblPr firstRow="1" firstCol="1" bandRow="1">
                <a:tableStyleId>{5C22544A-7EE6-4342-B048-85BDC9FD1C3A}</a:tableStyleId>
              </a:tblPr>
              <a:tblGrid>
                <a:gridCol w="1468315">
                  <a:extLst>
                    <a:ext uri="{9D8B030D-6E8A-4147-A177-3AD203B41FA5}">
                      <a16:colId xmlns:a16="http://schemas.microsoft.com/office/drawing/2014/main" val="3411530330"/>
                    </a:ext>
                  </a:extLst>
                </a:gridCol>
                <a:gridCol w="5600701">
                  <a:extLst>
                    <a:ext uri="{9D8B030D-6E8A-4147-A177-3AD203B41FA5}">
                      <a16:colId xmlns:a16="http://schemas.microsoft.com/office/drawing/2014/main" val="2319274067"/>
                    </a:ext>
                  </a:extLst>
                </a:gridCol>
              </a:tblGrid>
              <a:tr h="2222027">
                <a:tc>
                  <a:txBody>
                    <a:bodyPr/>
                    <a:lstStyle/>
                    <a:p>
                      <a:pPr algn="just">
                        <a:lnSpc>
                          <a:spcPct val="115000"/>
                        </a:lnSpc>
                        <a:spcAft>
                          <a:spcPts val="800"/>
                        </a:spcAft>
                      </a:pPr>
                      <a:r>
                        <a:rPr lang="el-GR" sz="1200">
                          <a:effectLst/>
                        </a:rPr>
                        <a:t>4</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tc>
                <a:tc>
                  <a:txBody>
                    <a:bodyPr/>
                    <a:lstStyle/>
                    <a:p>
                      <a:pPr algn="just">
                        <a:lnSpc>
                          <a:spcPct val="115000"/>
                        </a:lnSpc>
                        <a:spcAft>
                          <a:spcPts val="800"/>
                        </a:spcAft>
                      </a:pPr>
                      <a:r>
                        <a:rPr lang="el-GR" sz="1200" b="0" dirty="0">
                          <a:solidFill>
                            <a:schemeClr val="tx1"/>
                          </a:solidFill>
                          <a:effectLst/>
                        </a:rPr>
                        <a:t>Γραφείς </a:t>
                      </a:r>
                      <a:endParaRPr lang="en-CY" sz="1100" b="0" dirty="0">
                        <a:solidFill>
                          <a:schemeClr val="tx1"/>
                        </a:solidFill>
                        <a:effectLst/>
                      </a:endParaRPr>
                    </a:p>
                    <a:p>
                      <a:pPr algn="just">
                        <a:lnSpc>
                          <a:spcPct val="115000"/>
                        </a:lnSpc>
                        <a:spcAft>
                          <a:spcPts val="800"/>
                        </a:spcAft>
                      </a:pPr>
                      <a:r>
                        <a:rPr lang="el-GR" sz="1200" b="0" dirty="0">
                          <a:solidFill>
                            <a:schemeClr val="tx1"/>
                          </a:solidFill>
                          <a:effectLst/>
                        </a:rPr>
                        <a:t>41 Γραφείς γενικών καθηκόντων και Χειριστές Μηχανών με πληκτρολόγιο</a:t>
                      </a:r>
                      <a:endParaRPr lang="en-CY" sz="1100" b="0" dirty="0">
                        <a:solidFill>
                          <a:schemeClr val="tx1"/>
                        </a:solidFill>
                        <a:effectLst/>
                      </a:endParaRPr>
                    </a:p>
                    <a:p>
                      <a:pPr algn="just">
                        <a:lnSpc>
                          <a:spcPct val="115000"/>
                        </a:lnSpc>
                        <a:spcAft>
                          <a:spcPts val="800"/>
                        </a:spcAft>
                      </a:pPr>
                      <a:r>
                        <a:rPr lang="el-GR" sz="1200" b="0" dirty="0">
                          <a:solidFill>
                            <a:schemeClr val="tx1"/>
                          </a:solidFill>
                          <a:effectLst/>
                        </a:rPr>
                        <a:t>42 Γραφείς Εξυπηρέτησης πελατών</a:t>
                      </a:r>
                      <a:endParaRPr lang="en-CY" sz="1100" b="0" dirty="0">
                        <a:solidFill>
                          <a:schemeClr val="tx1"/>
                        </a:solidFill>
                        <a:effectLst/>
                      </a:endParaRPr>
                    </a:p>
                    <a:p>
                      <a:pPr algn="just">
                        <a:lnSpc>
                          <a:spcPct val="115000"/>
                        </a:lnSpc>
                        <a:spcAft>
                          <a:spcPts val="800"/>
                        </a:spcAft>
                      </a:pPr>
                      <a:r>
                        <a:rPr lang="el-GR" sz="1200" b="0" dirty="0">
                          <a:solidFill>
                            <a:schemeClr val="tx1"/>
                          </a:solidFill>
                          <a:effectLst/>
                        </a:rPr>
                        <a:t>43 Γραφείς Καταγραφής Αριθμητικών Δεδομένων και Υλικών</a:t>
                      </a:r>
                      <a:endParaRPr lang="en-CY" sz="1100" b="0" dirty="0">
                        <a:solidFill>
                          <a:schemeClr val="tx1"/>
                        </a:solidFill>
                        <a:effectLst/>
                      </a:endParaRPr>
                    </a:p>
                    <a:p>
                      <a:pPr algn="just">
                        <a:lnSpc>
                          <a:spcPct val="115000"/>
                        </a:lnSpc>
                        <a:spcAft>
                          <a:spcPts val="800"/>
                        </a:spcAft>
                      </a:pPr>
                      <a:r>
                        <a:rPr lang="el-GR" sz="1200" b="0" dirty="0">
                          <a:solidFill>
                            <a:schemeClr val="tx1"/>
                          </a:solidFill>
                          <a:effectLst/>
                        </a:rPr>
                        <a:t>44 Άλλοι Γραφείς </a:t>
                      </a:r>
                      <a:endParaRPr lang="en-CY"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tc>
                <a:extLst>
                  <a:ext uri="{0D108BD9-81ED-4DB2-BD59-A6C34878D82A}">
                    <a16:rowId xmlns:a16="http://schemas.microsoft.com/office/drawing/2014/main" val="3152227530"/>
                  </a:ext>
                </a:extLst>
              </a:tr>
              <a:tr h="1939821">
                <a:tc>
                  <a:txBody>
                    <a:bodyPr/>
                    <a:lstStyle/>
                    <a:p>
                      <a:pPr algn="just">
                        <a:lnSpc>
                          <a:spcPct val="115000"/>
                        </a:lnSpc>
                        <a:spcAft>
                          <a:spcPts val="800"/>
                        </a:spcAft>
                      </a:pPr>
                      <a:r>
                        <a:rPr lang="el-GR" sz="1200">
                          <a:effectLst/>
                        </a:rPr>
                        <a:t>5</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tc>
                <a:tc>
                  <a:txBody>
                    <a:bodyPr/>
                    <a:lstStyle/>
                    <a:p>
                      <a:pPr algn="just">
                        <a:lnSpc>
                          <a:spcPct val="115000"/>
                        </a:lnSpc>
                        <a:spcAft>
                          <a:spcPts val="800"/>
                        </a:spcAft>
                      </a:pPr>
                      <a:r>
                        <a:rPr lang="el-GR" sz="1200" dirty="0">
                          <a:effectLst/>
                        </a:rPr>
                        <a:t>Απασχολούμενοι στην παροχή  Υπηρεσιών και στις Πωλήσεις</a:t>
                      </a:r>
                      <a:endParaRPr lang="en-CY" sz="1100" dirty="0">
                        <a:effectLst/>
                      </a:endParaRPr>
                    </a:p>
                    <a:p>
                      <a:pPr algn="just">
                        <a:lnSpc>
                          <a:spcPct val="115000"/>
                        </a:lnSpc>
                        <a:spcAft>
                          <a:spcPts val="800"/>
                        </a:spcAft>
                      </a:pPr>
                      <a:r>
                        <a:rPr lang="el-GR" sz="1200" dirty="0">
                          <a:effectLst/>
                        </a:rPr>
                        <a:t>51 Απασχολούμενοι στην παροχή Προσωπικών Υπηρεσιών</a:t>
                      </a:r>
                      <a:endParaRPr lang="en-CY" sz="1100" dirty="0">
                        <a:effectLst/>
                      </a:endParaRPr>
                    </a:p>
                    <a:p>
                      <a:pPr algn="just">
                        <a:lnSpc>
                          <a:spcPct val="115000"/>
                        </a:lnSpc>
                        <a:spcAft>
                          <a:spcPts val="800"/>
                        </a:spcAft>
                      </a:pPr>
                      <a:r>
                        <a:rPr lang="el-GR" sz="1200" dirty="0">
                          <a:effectLst/>
                        </a:rPr>
                        <a:t>52 Απασχολούμενοι στις Πωλήσεις </a:t>
                      </a:r>
                      <a:endParaRPr lang="en-CY" sz="1100" dirty="0">
                        <a:effectLst/>
                      </a:endParaRPr>
                    </a:p>
                    <a:p>
                      <a:pPr algn="just">
                        <a:lnSpc>
                          <a:spcPct val="115000"/>
                        </a:lnSpc>
                        <a:spcAft>
                          <a:spcPts val="800"/>
                        </a:spcAft>
                      </a:pPr>
                      <a:r>
                        <a:rPr lang="el-GR" sz="1200" dirty="0">
                          <a:effectLst/>
                        </a:rPr>
                        <a:t>53 Απασχολούμενοι στην παροχή Προσωπικής φροντίδας</a:t>
                      </a:r>
                      <a:endParaRPr lang="en-CY" sz="1100" dirty="0">
                        <a:effectLst/>
                      </a:endParaRPr>
                    </a:p>
                    <a:p>
                      <a:pPr algn="just">
                        <a:lnSpc>
                          <a:spcPct val="115000"/>
                        </a:lnSpc>
                        <a:spcAft>
                          <a:spcPts val="800"/>
                        </a:spcAft>
                      </a:pPr>
                      <a:r>
                        <a:rPr lang="el-GR" sz="1200" dirty="0">
                          <a:effectLst/>
                        </a:rPr>
                        <a:t>54 Απασχολούμενοι στην παροχή υπηρεσιών προστασίας</a:t>
                      </a:r>
                      <a:endParaRPr lang="en-CY" sz="1100" dirty="0">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tc>
                <a:extLst>
                  <a:ext uri="{0D108BD9-81ED-4DB2-BD59-A6C34878D82A}">
                    <a16:rowId xmlns:a16="http://schemas.microsoft.com/office/drawing/2014/main" val="767643522"/>
                  </a:ext>
                </a:extLst>
              </a:tr>
              <a:tr h="1803490">
                <a:tc>
                  <a:txBody>
                    <a:bodyPr/>
                    <a:lstStyle/>
                    <a:p>
                      <a:pPr algn="just">
                        <a:lnSpc>
                          <a:spcPct val="115000"/>
                        </a:lnSpc>
                        <a:spcAft>
                          <a:spcPts val="800"/>
                        </a:spcAft>
                      </a:pPr>
                      <a:r>
                        <a:rPr lang="el-GR" sz="1200">
                          <a:effectLst/>
                        </a:rPr>
                        <a:t>6</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tc>
                <a:tc>
                  <a:txBody>
                    <a:bodyPr/>
                    <a:lstStyle/>
                    <a:p>
                      <a:pPr algn="just">
                        <a:lnSpc>
                          <a:spcPct val="115000"/>
                        </a:lnSpc>
                        <a:spcAft>
                          <a:spcPts val="800"/>
                        </a:spcAft>
                      </a:pPr>
                      <a:r>
                        <a:rPr lang="el-GR" sz="1200" dirty="0">
                          <a:effectLst/>
                        </a:rPr>
                        <a:t>Ειδικευμένοι Γεωργοί ,Κτηνοτρόφοι ,Δασοκόμοι και Αλιείς </a:t>
                      </a:r>
                      <a:endParaRPr lang="en-CY" sz="1100" dirty="0">
                        <a:effectLst/>
                      </a:endParaRPr>
                    </a:p>
                    <a:p>
                      <a:pPr algn="just">
                        <a:lnSpc>
                          <a:spcPct val="115000"/>
                        </a:lnSpc>
                        <a:spcAft>
                          <a:spcPts val="800"/>
                        </a:spcAft>
                      </a:pPr>
                      <a:r>
                        <a:rPr lang="el-GR" sz="1200" dirty="0">
                          <a:effectLst/>
                        </a:rPr>
                        <a:t>61 Ειδικευμένοι Γεωργοί και Κτηνοτρόφοι</a:t>
                      </a:r>
                      <a:endParaRPr lang="en-CY" sz="1100" dirty="0">
                        <a:effectLst/>
                      </a:endParaRPr>
                    </a:p>
                    <a:p>
                      <a:pPr algn="just">
                        <a:lnSpc>
                          <a:spcPct val="115000"/>
                        </a:lnSpc>
                        <a:spcAft>
                          <a:spcPts val="800"/>
                        </a:spcAft>
                      </a:pPr>
                      <a:r>
                        <a:rPr lang="el-GR" sz="1200" dirty="0">
                          <a:effectLst/>
                        </a:rPr>
                        <a:t>62 Ειδικευμένοι Δασών, Αλιείας και Κυνηγοί</a:t>
                      </a:r>
                      <a:endParaRPr lang="en-CY" sz="1100" dirty="0">
                        <a:effectLst/>
                      </a:endParaRPr>
                    </a:p>
                    <a:p>
                      <a:pPr algn="just">
                        <a:lnSpc>
                          <a:spcPct val="115000"/>
                        </a:lnSpc>
                        <a:spcAft>
                          <a:spcPts val="800"/>
                        </a:spcAft>
                      </a:pPr>
                      <a:r>
                        <a:rPr lang="el-GR" sz="1200" dirty="0">
                          <a:effectLst/>
                        </a:rPr>
                        <a:t>63 Γεωργοί, Κτηνοτρόφοι, Ψαράδες, Κυνηγοί και Συλλέκτες Φυτικών Προϊόντων, για ιδία κατανάλωση</a:t>
                      </a:r>
                      <a:endParaRPr lang="en-CY" sz="1100" dirty="0">
                        <a:effectLst/>
                        <a:latin typeface="Calibri" panose="020F0502020204030204" pitchFamily="34" charset="0"/>
                        <a:ea typeface="Calibri" panose="020F0502020204030204" pitchFamily="34" charset="0"/>
                        <a:cs typeface="Arial" panose="020B0604020202020204" pitchFamily="34" charset="0"/>
                      </a:endParaRPr>
                    </a:p>
                  </a:txBody>
                  <a:tcPr marL="67180" marR="67180" marT="0" marB="0"/>
                </a:tc>
                <a:extLst>
                  <a:ext uri="{0D108BD9-81ED-4DB2-BD59-A6C34878D82A}">
                    <a16:rowId xmlns:a16="http://schemas.microsoft.com/office/drawing/2014/main" val="2743281225"/>
                  </a:ext>
                </a:extLst>
              </a:tr>
            </a:tbl>
          </a:graphicData>
        </a:graphic>
      </p:graphicFrame>
    </p:spTree>
    <p:extLst>
      <p:ext uri="{BB962C8B-B14F-4D97-AF65-F5344CB8AC3E}">
        <p14:creationId xmlns:p14="http://schemas.microsoft.com/office/powerpoint/2010/main" val="183569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normAutofit fontScale="90000"/>
          </a:bodyPr>
          <a:lstStyle/>
          <a:p>
            <a:r>
              <a:rPr lang="el-GR" dirty="0"/>
              <a:t>ΚΕΦΑΛΑΙΟ Α΄</a:t>
            </a:r>
            <a:br>
              <a:rPr lang="el-GR" dirty="0"/>
            </a:br>
            <a:br>
              <a:rPr lang="el-GR" dirty="0"/>
            </a:br>
            <a:r>
              <a:rPr lang="el-GR" dirty="0"/>
              <a:t>ΑΥΤΟΓΝΩΣΙΑ  - ΕΝΑ ΤΑΞΙΔΙ ΖΩΗΣ </a:t>
            </a:r>
            <a:br>
              <a:rPr lang="el-GR" dirty="0"/>
            </a:b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lstStyle/>
          <a:p>
            <a:endParaRPr lang="en-CY" dirty="0"/>
          </a:p>
        </p:txBody>
      </p:sp>
    </p:spTree>
    <p:extLst>
      <p:ext uri="{BB962C8B-B14F-4D97-AF65-F5344CB8AC3E}">
        <p14:creationId xmlns:p14="http://schemas.microsoft.com/office/powerpoint/2010/main" val="1332017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9C46C7F-B21F-681F-1B99-FDB45BABB26D}"/>
              </a:ext>
            </a:extLst>
          </p:cNvPr>
          <p:cNvGraphicFramePr>
            <a:graphicFrameLocks noGrp="1"/>
          </p:cNvGraphicFramePr>
          <p:nvPr>
            <p:ph idx="1"/>
            <p:extLst>
              <p:ext uri="{D42A27DB-BD31-4B8C-83A1-F6EECF244321}">
                <p14:modId xmlns:p14="http://schemas.microsoft.com/office/powerpoint/2010/main" val="2443815237"/>
              </p:ext>
            </p:extLst>
          </p:nvPr>
        </p:nvGraphicFramePr>
        <p:xfrm>
          <a:off x="2734408" y="457200"/>
          <a:ext cx="6550269" cy="6242539"/>
        </p:xfrm>
        <a:graphic>
          <a:graphicData uri="http://schemas.openxmlformats.org/drawingml/2006/table">
            <a:tbl>
              <a:tblPr firstRow="1" firstCol="1" bandRow="1">
                <a:tableStyleId>{5C22544A-7EE6-4342-B048-85BDC9FD1C3A}</a:tableStyleId>
              </a:tblPr>
              <a:tblGrid>
                <a:gridCol w="1433146">
                  <a:extLst>
                    <a:ext uri="{9D8B030D-6E8A-4147-A177-3AD203B41FA5}">
                      <a16:colId xmlns:a16="http://schemas.microsoft.com/office/drawing/2014/main" val="723864133"/>
                    </a:ext>
                  </a:extLst>
                </a:gridCol>
                <a:gridCol w="5117123">
                  <a:extLst>
                    <a:ext uri="{9D8B030D-6E8A-4147-A177-3AD203B41FA5}">
                      <a16:colId xmlns:a16="http://schemas.microsoft.com/office/drawing/2014/main" val="3922849945"/>
                    </a:ext>
                  </a:extLst>
                </a:gridCol>
              </a:tblGrid>
              <a:tr h="2281496">
                <a:tc>
                  <a:txBody>
                    <a:bodyPr/>
                    <a:lstStyle/>
                    <a:p>
                      <a:pPr algn="just">
                        <a:lnSpc>
                          <a:spcPct val="115000"/>
                        </a:lnSpc>
                        <a:spcAft>
                          <a:spcPts val="800"/>
                        </a:spcAft>
                      </a:pPr>
                      <a:r>
                        <a:rPr lang="el-GR" sz="1100">
                          <a:effectLst/>
                        </a:rPr>
                        <a:t>7</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tc>
                <a:tc>
                  <a:txBody>
                    <a:bodyPr/>
                    <a:lstStyle/>
                    <a:p>
                      <a:pPr algn="just">
                        <a:lnSpc>
                          <a:spcPct val="115000"/>
                        </a:lnSpc>
                        <a:spcAft>
                          <a:spcPts val="800"/>
                        </a:spcAft>
                      </a:pPr>
                      <a:r>
                        <a:rPr lang="el-GR" sz="1100" b="0" dirty="0">
                          <a:solidFill>
                            <a:schemeClr val="tx1"/>
                          </a:solidFill>
                          <a:effectLst/>
                        </a:rPr>
                        <a:t>Ειδικευμένοι Τεχνίτες και Ασκούντες συναφή Επαγγέλματα</a:t>
                      </a:r>
                      <a:endParaRPr lang="en-CY" sz="1100" b="0" dirty="0">
                        <a:solidFill>
                          <a:schemeClr val="tx1"/>
                        </a:solidFill>
                        <a:effectLst/>
                      </a:endParaRPr>
                    </a:p>
                    <a:p>
                      <a:pPr algn="just">
                        <a:lnSpc>
                          <a:spcPct val="115000"/>
                        </a:lnSpc>
                        <a:spcAft>
                          <a:spcPts val="800"/>
                        </a:spcAft>
                      </a:pPr>
                      <a:r>
                        <a:rPr lang="el-GR" sz="1100" b="0" dirty="0">
                          <a:solidFill>
                            <a:schemeClr val="tx1"/>
                          </a:solidFill>
                          <a:effectLst/>
                        </a:rPr>
                        <a:t>71 Τεχνίτες ανέγερσης και αποπεράτωσης κτιρίων, πλην των ηλεκτρολόγων</a:t>
                      </a:r>
                      <a:endParaRPr lang="en-CY" sz="1100" b="0" dirty="0">
                        <a:solidFill>
                          <a:schemeClr val="tx1"/>
                        </a:solidFill>
                        <a:effectLst/>
                      </a:endParaRPr>
                    </a:p>
                    <a:p>
                      <a:pPr algn="just">
                        <a:lnSpc>
                          <a:spcPct val="115000"/>
                        </a:lnSpc>
                        <a:spcAft>
                          <a:spcPts val="800"/>
                        </a:spcAft>
                      </a:pPr>
                      <a:r>
                        <a:rPr lang="el-GR" sz="1100" b="0" dirty="0">
                          <a:solidFill>
                            <a:schemeClr val="tx1"/>
                          </a:solidFill>
                          <a:effectLst/>
                        </a:rPr>
                        <a:t>72 Τεχνίτες μεταλλικών κατασκευών, μηχανημάτων και ασκούντες συναφή επαγγέλματα</a:t>
                      </a:r>
                      <a:endParaRPr lang="en-CY" sz="1100" b="0" dirty="0">
                        <a:solidFill>
                          <a:schemeClr val="tx1"/>
                        </a:solidFill>
                        <a:effectLst/>
                      </a:endParaRPr>
                    </a:p>
                    <a:p>
                      <a:pPr algn="just">
                        <a:lnSpc>
                          <a:spcPct val="115000"/>
                        </a:lnSpc>
                        <a:spcAft>
                          <a:spcPts val="800"/>
                        </a:spcAft>
                      </a:pPr>
                      <a:r>
                        <a:rPr lang="el-GR" sz="1100" b="0" dirty="0">
                          <a:solidFill>
                            <a:schemeClr val="tx1"/>
                          </a:solidFill>
                          <a:effectLst/>
                        </a:rPr>
                        <a:t>73  Χρυσοχόοι, Αγγειοπλάστες, Κεραμοποιοί, Τεχνίτες Χειροτεχνίας, Τυπογράφοι και παρόμοιοι</a:t>
                      </a:r>
                      <a:endParaRPr lang="en-CY" sz="1100" b="0" dirty="0">
                        <a:solidFill>
                          <a:schemeClr val="tx1"/>
                        </a:solidFill>
                        <a:effectLst/>
                      </a:endParaRPr>
                    </a:p>
                    <a:p>
                      <a:pPr algn="just">
                        <a:lnSpc>
                          <a:spcPct val="115000"/>
                        </a:lnSpc>
                        <a:spcAft>
                          <a:spcPts val="800"/>
                        </a:spcAft>
                      </a:pPr>
                      <a:r>
                        <a:rPr lang="el-GR" sz="1100" b="0" dirty="0">
                          <a:solidFill>
                            <a:schemeClr val="tx1"/>
                          </a:solidFill>
                          <a:effectLst/>
                        </a:rPr>
                        <a:t>74 Τεχνικοί Ηλεκτρολογίας και Ηλεκτρονικής</a:t>
                      </a:r>
                      <a:endParaRPr lang="en-CY" sz="1100" b="0" dirty="0">
                        <a:solidFill>
                          <a:schemeClr val="tx1"/>
                        </a:solidFill>
                        <a:effectLst/>
                      </a:endParaRPr>
                    </a:p>
                    <a:p>
                      <a:pPr algn="just">
                        <a:lnSpc>
                          <a:spcPct val="115000"/>
                        </a:lnSpc>
                        <a:spcAft>
                          <a:spcPts val="800"/>
                        </a:spcAft>
                      </a:pPr>
                      <a:r>
                        <a:rPr lang="el-GR" sz="1100" b="0" dirty="0">
                          <a:solidFill>
                            <a:schemeClr val="tx1"/>
                          </a:solidFill>
                          <a:effectLst/>
                        </a:rPr>
                        <a:t>75 Τεχνίτες Επεξεργασίας και παραγωγής τροφίμων, επίπλων, ειδών ένδυσης, υποδημάτων, προϊόντων δέρματος και παρόμοιοι</a:t>
                      </a:r>
                      <a:endParaRPr lang="en-CY"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tc>
                <a:extLst>
                  <a:ext uri="{0D108BD9-81ED-4DB2-BD59-A6C34878D82A}">
                    <a16:rowId xmlns:a16="http://schemas.microsoft.com/office/drawing/2014/main" val="968306773"/>
                  </a:ext>
                </a:extLst>
              </a:tr>
              <a:tr h="1360725">
                <a:tc>
                  <a:txBody>
                    <a:bodyPr/>
                    <a:lstStyle/>
                    <a:p>
                      <a:pPr algn="just">
                        <a:lnSpc>
                          <a:spcPct val="115000"/>
                        </a:lnSpc>
                        <a:spcAft>
                          <a:spcPts val="800"/>
                        </a:spcAft>
                      </a:pPr>
                      <a:r>
                        <a:rPr lang="el-GR" sz="1100">
                          <a:effectLst/>
                        </a:rPr>
                        <a:t>8</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tc>
                <a:tc>
                  <a:txBody>
                    <a:bodyPr/>
                    <a:lstStyle/>
                    <a:p>
                      <a:pPr algn="just">
                        <a:lnSpc>
                          <a:spcPct val="115000"/>
                        </a:lnSpc>
                        <a:spcAft>
                          <a:spcPts val="800"/>
                        </a:spcAft>
                      </a:pPr>
                      <a:r>
                        <a:rPr lang="el-GR" sz="1100">
                          <a:effectLst/>
                        </a:rPr>
                        <a:t>Χειριστές Βιομηχανικών Εγκαταστάσεων, Μηχανημάτων και Εξοπλισμού και Συναρμολογητές</a:t>
                      </a:r>
                      <a:endParaRPr lang="en-CY" sz="1100">
                        <a:effectLst/>
                      </a:endParaRPr>
                    </a:p>
                    <a:p>
                      <a:pPr algn="just">
                        <a:lnSpc>
                          <a:spcPct val="115000"/>
                        </a:lnSpc>
                        <a:spcAft>
                          <a:spcPts val="800"/>
                        </a:spcAft>
                      </a:pPr>
                      <a:r>
                        <a:rPr lang="el-GR" sz="1100">
                          <a:effectLst/>
                        </a:rPr>
                        <a:t>81 Χειριστές σταθερών Βιομηχανικών Εγκαταστάσεων και Μηχανημάτων</a:t>
                      </a:r>
                      <a:endParaRPr lang="en-CY" sz="1100">
                        <a:effectLst/>
                      </a:endParaRPr>
                    </a:p>
                    <a:p>
                      <a:pPr algn="just">
                        <a:lnSpc>
                          <a:spcPct val="115000"/>
                        </a:lnSpc>
                        <a:spcAft>
                          <a:spcPts val="800"/>
                        </a:spcAft>
                      </a:pPr>
                      <a:r>
                        <a:rPr lang="el-GR" sz="1100">
                          <a:effectLst/>
                        </a:rPr>
                        <a:t>82 Συναρμολογητές</a:t>
                      </a:r>
                      <a:endParaRPr lang="en-CY" sz="1100">
                        <a:effectLst/>
                      </a:endParaRPr>
                    </a:p>
                    <a:p>
                      <a:pPr algn="just">
                        <a:lnSpc>
                          <a:spcPct val="115000"/>
                        </a:lnSpc>
                        <a:spcAft>
                          <a:spcPts val="800"/>
                        </a:spcAft>
                      </a:pPr>
                      <a:r>
                        <a:rPr lang="el-GR" sz="1100">
                          <a:effectLst/>
                        </a:rPr>
                        <a:t>83 Οδηγοί Μεταφορικών μέσων και Χειριστές κινητού εξοπλισμού</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tc>
                <a:extLst>
                  <a:ext uri="{0D108BD9-81ED-4DB2-BD59-A6C34878D82A}">
                    <a16:rowId xmlns:a16="http://schemas.microsoft.com/office/drawing/2014/main" val="715220935"/>
                  </a:ext>
                </a:extLst>
              </a:tr>
              <a:tr h="2600318">
                <a:tc>
                  <a:txBody>
                    <a:bodyPr/>
                    <a:lstStyle/>
                    <a:p>
                      <a:pPr algn="just">
                        <a:lnSpc>
                          <a:spcPct val="115000"/>
                        </a:lnSpc>
                        <a:spcAft>
                          <a:spcPts val="800"/>
                        </a:spcAft>
                      </a:pPr>
                      <a:r>
                        <a:rPr lang="el-GR" sz="1100">
                          <a:effectLst/>
                        </a:rPr>
                        <a:t>9</a:t>
                      </a:r>
                      <a:endParaRPr lang="en-CY" sz="1100">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tc>
                <a:tc>
                  <a:txBody>
                    <a:bodyPr/>
                    <a:lstStyle/>
                    <a:p>
                      <a:pPr algn="just">
                        <a:lnSpc>
                          <a:spcPct val="115000"/>
                        </a:lnSpc>
                        <a:spcAft>
                          <a:spcPts val="800"/>
                        </a:spcAft>
                      </a:pPr>
                      <a:r>
                        <a:rPr lang="el-GR" sz="1100" dirty="0">
                          <a:effectLst/>
                        </a:rPr>
                        <a:t>Ανειδίκευτοι εργάτες Χειρονάκτες και Μικροεπαγγελματίες Καθαριστές και Βοηθοί</a:t>
                      </a:r>
                      <a:endParaRPr lang="en-CY" sz="1100" dirty="0">
                        <a:effectLst/>
                      </a:endParaRPr>
                    </a:p>
                    <a:p>
                      <a:pPr algn="just">
                        <a:lnSpc>
                          <a:spcPct val="115000"/>
                        </a:lnSpc>
                        <a:spcAft>
                          <a:spcPts val="800"/>
                        </a:spcAft>
                      </a:pPr>
                      <a:r>
                        <a:rPr lang="el-GR" sz="1100" dirty="0">
                          <a:effectLst/>
                        </a:rPr>
                        <a:t>91 Καθαριστές και Βοηθοί</a:t>
                      </a:r>
                      <a:endParaRPr lang="en-CY" sz="1100" dirty="0">
                        <a:effectLst/>
                      </a:endParaRPr>
                    </a:p>
                    <a:p>
                      <a:pPr algn="just">
                        <a:lnSpc>
                          <a:spcPct val="115000"/>
                        </a:lnSpc>
                        <a:spcAft>
                          <a:spcPts val="800"/>
                        </a:spcAft>
                      </a:pPr>
                      <a:r>
                        <a:rPr lang="el-GR" sz="1100" dirty="0">
                          <a:effectLst/>
                        </a:rPr>
                        <a:t>92 Ανειδίκευτοι Εργάτες Γεωργίας, Δασών και Αλιείας</a:t>
                      </a:r>
                      <a:endParaRPr lang="en-CY" sz="1100" dirty="0">
                        <a:effectLst/>
                      </a:endParaRPr>
                    </a:p>
                    <a:p>
                      <a:pPr algn="just">
                        <a:lnSpc>
                          <a:spcPct val="115000"/>
                        </a:lnSpc>
                        <a:spcAft>
                          <a:spcPts val="800"/>
                        </a:spcAft>
                      </a:pPr>
                      <a:r>
                        <a:rPr lang="el-GR" sz="1100" dirty="0">
                          <a:effectLst/>
                        </a:rPr>
                        <a:t>93 Ανειδίκευτοι Εργάτες Ορυχείων, Κατασκευών, Μεταποίησης και Μεταφορών</a:t>
                      </a:r>
                      <a:endParaRPr lang="en-CY" sz="1100" dirty="0">
                        <a:effectLst/>
                      </a:endParaRPr>
                    </a:p>
                    <a:p>
                      <a:pPr algn="just">
                        <a:lnSpc>
                          <a:spcPct val="115000"/>
                        </a:lnSpc>
                        <a:spcAft>
                          <a:spcPts val="800"/>
                        </a:spcAft>
                      </a:pPr>
                      <a:r>
                        <a:rPr lang="el-GR" sz="1100" dirty="0">
                          <a:effectLst/>
                        </a:rPr>
                        <a:t>94 Βοηθοί Μάγειρα</a:t>
                      </a:r>
                      <a:endParaRPr lang="en-CY" sz="1100" dirty="0">
                        <a:effectLst/>
                      </a:endParaRPr>
                    </a:p>
                    <a:p>
                      <a:pPr algn="just">
                        <a:lnSpc>
                          <a:spcPct val="115000"/>
                        </a:lnSpc>
                        <a:spcAft>
                          <a:spcPts val="800"/>
                        </a:spcAft>
                      </a:pPr>
                      <a:r>
                        <a:rPr lang="el-GR" sz="1100" dirty="0">
                          <a:effectLst/>
                        </a:rPr>
                        <a:t>95 Πλανόδιοι Πωλητές και </a:t>
                      </a:r>
                      <a:r>
                        <a:rPr lang="el-GR" sz="1100" dirty="0" err="1">
                          <a:effectLst/>
                        </a:rPr>
                        <a:t>Παροχείς</a:t>
                      </a:r>
                      <a:r>
                        <a:rPr lang="el-GR" sz="1100" dirty="0">
                          <a:effectLst/>
                        </a:rPr>
                        <a:t> Υπηρεσιών και ασκούντες συναφή επαγγέλματα</a:t>
                      </a:r>
                      <a:endParaRPr lang="en-CY" sz="1100" dirty="0">
                        <a:effectLst/>
                      </a:endParaRPr>
                    </a:p>
                    <a:p>
                      <a:pPr algn="just">
                        <a:lnSpc>
                          <a:spcPct val="115000"/>
                        </a:lnSpc>
                        <a:spcAft>
                          <a:spcPts val="800"/>
                        </a:spcAft>
                      </a:pPr>
                      <a:r>
                        <a:rPr lang="el-GR" sz="1100" dirty="0">
                          <a:effectLst/>
                        </a:rPr>
                        <a:t>96 Εργάτες αποκομιδής απορριμμάτων και λοιποί ανειδίκευτοι εργάτες </a:t>
                      </a:r>
                      <a:endParaRPr lang="en-CY" sz="1100" dirty="0">
                        <a:effectLst/>
                        <a:latin typeface="Calibri" panose="020F0502020204030204" pitchFamily="34" charset="0"/>
                        <a:ea typeface="Calibri" panose="020F0502020204030204" pitchFamily="34" charset="0"/>
                        <a:cs typeface="Arial" panose="020B0604020202020204" pitchFamily="34" charset="0"/>
                      </a:endParaRPr>
                    </a:p>
                  </a:txBody>
                  <a:tcPr marL="42267" marR="42267" marT="0" marB="0"/>
                </a:tc>
                <a:extLst>
                  <a:ext uri="{0D108BD9-81ED-4DB2-BD59-A6C34878D82A}">
                    <a16:rowId xmlns:a16="http://schemas.microsoft.com/office/drawing/2014/main" val="3664776114"/>
                  </a:ext>
                </a:extLst>
              </a:tr>
            </a:tbl>
          </a:graphicData>
        </a:graphic>
      </p:graphicFrame>
    </p:spTree>
    <p:extLst>
      <p:ext uri="{BB962C8B-B14F-4D97-AF65-F5344CB8AC3E}">
        <p14:creationId xmlns:p14="http://schemas.microsoft.com/office/powerpoint/2010/main" val="1307167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lstStyle/>
          <a:p>
            <a:r>
              <a:rPr lang="el-GR" dirty="0"/>
              <a:t>ΚΕΦΑΛΑΙΟ Β΄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lstStyle/>
          <a:p>
            <a:r>
              <a:rPr lang="el-GR" dirty="0"/>
              <a:t>ΕΝΟΤΗΤΑ 3</a:t>
            </a:r>
            <a:r>
              <a:rPr lang="el-GR" baseline="30000" dirty="0"/>
              <a:t>Η</a:t>
            </a:r>
            <a:r>
              <a:rPr lang="el-GR" dirty="0"/>
              <a:t> </a:t>
            </a:r>
          </a:p>
          <a:p>
            <a:r>
              <a:rPr lang="el-GR" dirty="0">
                <a:effectLst/>
                <a:latin typeface="Calibri" panose="020F0502020204030204" pitchFamily="34" charset="0"/>
                <a:ea typeface="Calibri" panose="020F0502020204030204" pitchFamily="34" charset="0"/>
                <a:cs typeface="Calibri" panose="020F0502020204030204" pitchFamily="34" charset="0"/>
              </a:rPr>
              <a:t>ΒΑΘΜΙΔΕΣ  ΕΚΠΑΙΔΕΥΣΗΣ– ΠΡΟΣΒΑΣΗ ΣΤΗΝ ΤΡΙΤΟΒΑΘΜΙΑ ΕΚΠΑΙΔΕΥΣΗ – ΑΓΟΡΑ ΕΡΓΑΣΙΑΣ</a:t>
            </a:r>
            <a:endParaRPr lang="el-GR" dirty="0"/>
          </a:p>
        </p:txBody>
      </p:sp>
    </p:spTree>
    <p:extLst>
      <p:ext uri="{BB962C8B-B14F-4D97-AF65-F5344CB8AC3E}">
        <p14:creationId xmlns:p14="http://schemas.microsoft.com/office/powerpoint/2010/main" val="3800363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25" y="422852"/>
            <a:ext cx="10237150" cy="822740"/>
          </a:xfrm>
        </p:spPr>
        <p:txBody>
          <a:bodyPr>
            <a:normAutofit/>
          </a:bodyPr>
          <a:lstStyle/>
          <a:p>
            <a:pPr algn="ctr"/>
            <a:r>
              <a:rPr lang="el-GR" sz="3200" dirty="0">
                <a:latin typeface="+mn-lt"/>
              </a:rPr>
              <a:t>ΒΑΘΜΙΔΕΣ ΕΚΠΑΙΔΕΥΣΗΣ ΚΑΙ ΕΙΔΟΣ/ΤΡΟΠΟΣ ΠΡΟΣΒΑΣΗΣ</a:t>
            </a:r>
            <a:endParaRPr lang="en-US" sz="3200" dirty="0">
              <a:latin typeface="+mn-lt"/>
            </a:endParaRPr>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buNone/>
            </a:pPr>
            <a:endParaRPr lang="en-US" dirty="0"/>
          </a:p>
        </p:txBody>
      </p:sp>
      <p:sp>
        <p:nvSpPr>
          <p:cNvPr id="11" name="Rectangle 10"/>
          <p:cNvSpPr/>
          <p:nvPr/>
        </p:nvSpPr>
        <p:spPr>
          <a:xfrm>
            <a:off x="559398" y="2484999"/>
            <a:ext cx="1139835" cy="99846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chemeClr val="bg2"/>
                </a:solidFill>
                <a:effectLst>
                  <a:outerShdw blurRad="38100" dist="38100" dir="2700000" algn="tl">
                    <a:srgbClr val="000000">
                      <a:alpha val="43137"/>
                    </a:srgbClr>
                  </a:outerShdw>
                </a:effectLst>
              </a:rPr>
              <a:t>Γυμνάσιο, 3 χρόνια </a:t>
            </a:r>
            <a:r>
              <a:rPr lang="en-US" sz="1100" b="1" dirty="0">
                <a:solidFill>
                  <a:schemeClr val="bg2"/>
                </a:solidFill>
                <a:effectLst>
                  <a:outerShdw blurRad="38100" dist="38100" dir="2700000" algn="tl">
                    <a:srgbClr val="000000">
                      <a:alpha val="43137"/>
                    </a:srgbClr>
                  </a:outerShdw>
                </a:effectLst>
              </a:rPr>
              <a:t>(</a:t>
            </a:r>
            <a:r>
              <a:rPr lang="el-GR" sz="1100" b="1" dirty="0">
                <a:solidFill>
                  <a:schemeClr val="bg2"/>
                </a:solidFill>
                <a:effectLst>
                  <a:outerShdw blurRad="38100" dist="38100" dir="2700000" algn="tl">
                    <a:srgbClr val="000000">
                      <a:alpha val="43137"/>
                    </a:srgbClr>
                  </a:outerShdw>
                </a:effectLst>
              </a:rPr>
              <a:t>Απολυτήριο</a:t>
            </a:r>
            <a:r>
              <a:rPr lang="en-US" sz="1100" b="1" dirty="0">
                <a:solidFill>
                  <a:schemeClr val="bg2"/>
                </a:solidFill>
                <a:effectLst>
                  <a:outerShdw blurRad="38100" dist="38100" dir="2700000" algn="tl">
                    <a:srgbClr val="000000">
                      <a:alpha val="43137"/>
                    </a:srgbClr>
                  </a:outerShdw>
                </a:effectLst>
              </a:rPr>
              <a:t>)</a:t>
            </a:r>
            <a:endParaRPr lang="en-US" sz="1100" dirty="0">
              <a:solidFill>
                <a:schemeClr val="bg2"/>
              </a:solidFill>
            </a:endParaRPr>
          </a:p>
        </p:txBody>
      </p:sp>
      <p:sp>
        <p:nvSpPr>
          <p:cNvPr id="34" name="Rectangle 33"/>
          <p:cNvSpPr/>
          <p:nvPr/>
        </p:nvSpPr>
        <p:spPr>
          <a:xfrm>
            <a:off x="2469734" y="1543050"/>
            <a:ext cx="1435514" cy="94194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effectLst>
                  <a:outerShdw blurRad="38100" dist="38100" dir="2700000" algn="tl">
                    <a:srgbClr val="000000">
                      <a:alpha val="43137"/>
                    </a:srgbClr>
                  </a:outerShdw>
                </a:effectLst>
              </a:rPr>
              <a:t>Δευτεροβάθμια Γενική Εκπαίδευση, Λύκειο, 3 χρόνια, Απολυτήριο</a:t>
            </a:r>
            <a:endParaRPr lang="en-US" sz="1000" b="1" dirty="0">
              <a:effectLst>
                <a:outerShdw blurRad="38100" dist="38100" dir="2700000" algn="tl">
                  <a:srgbClr val="000000">
                    <a:alpha val="43137"/>
                  </a:srgbClr>
                </a:outerShdw>
              </a:effectLst>
            </a:endParaRPr>
          </a:p>
        </p:txBody>
      </p:sp>
      <p:sp>
        <p:nvSpPr>
          <p:cNvPr id="35" name="Rectangle 34"/>
          <p:cNvSpPr/>
          <p:nvPr/>
        </p:nvSpPr>
        <p:spPr>
          <a:xfrm>
            <a:off x="2450150" y="2714625"/>
            <a:ext cx="1455099" cy="99025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effectLst>
                  <a:outerShdw blurRad="38100" dist="38100" dir="2700000" algn="tl">
                    <a:srgbClr val="000000">
                      <a:alpha val="43137"/>
                    </a:srgbClr>
                  </a:outerShdw>
                </a:effectLst>
              </a:rPr>
              <a:t>Δευτεροβάθμια Τεχνική και Επαγγελματική</a:t>
            </a:r>
          </a:p>
          <a:p>
            <a:pPr algn="ctr"/>
            <a:r>
              <a:rPr lang="el-GR" sz="1000" b="1" dirty="0">
                <a:effectLst>
                  <a:outerShdw blurRad="38100" dist="38100" dir="2700000" algn="tl">
                    <a:srgbClr val="000000">
                      <a:alpha val="43137"/>
                    </a:srgbClr>
                  </a:outerShdw>
                </a:effectLst>
              </a:rPr>
              <a:t>Εκπαίδευση,</a:t>
            </a:r>
          </a:p>
          <a:p>
            <a:pPr algn="ctr"/>
            <a:r>
              <a:rPr lang="el-GR" sz="1000" b="1" dirty="0">
                <a:effectLst>
                  <a:outerShdw blurRad="38100" dist="38100" dir="2700000" algn="tl">
                    <a:srgbClr val="000000">
                      <a:alpha val="43137"/>
                    </a:srgbClr>
                  </a:outerShdw>
                </a:effectLst>
              </a:rPr>
              <a:t>ΤΕΣΕΚ, 3 χρόνια, Απολυτήριο </a:t>
            </a:r>
            <a:endParaRPr lang="en-US" sz="1000" b="1" dirty="0">
              <a:effectLst>
                <a:outerShdw blurRad="38100" dist="38100" dir="2700000" algn="tl">
                  <a:srgbClr val="000000">
                    <a:alpha val="43137"/>
                  </a:srgbClr>
                </a:outerShdw>
              </a:effectLst>
            </a:endParaRPr>
          </a:p>
        </p:txBody>
      </p:sp>
      <p:sp>
        <p:nvSpPr>
          <p:cNvPr id="48" name="Rectangle 47"/>
          <p:cNvSpPr/>
          <p:nvPr/>
        </p:nvSpPr>
        <p:spPr>
          <a:xfrm>
            <a:off x="5519158" y="1420444"/>
            <a:ext cx="4558291" cy="1637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l-GR" sz="1300" b="1" dirty="0">
                <a:effectLst>
                  <a:outerShdw blurRad="38100" dist="38100" dir="2700000" algn="tl">
                    <a:srgbClr val="000000">
                      <a:alpha val="43137"/>
                    </a:srgbClr>
                  </a:outerShdw>
                </a:effectLst>
              </a:rPr>
              <a:t>Δημόσια Τριτοβάθμια </a:t>
            </a:r>
            <a:r>
              <a:rPr lang="en-US" sz="1300" b="1" dirty="0">
                <a:effectLst>
                  <a:outerShdw blurRad="38100" dist="38100" dir="2700000" algn="tl">
                    <a:srgbClr val="000000">
                      <a:alpha val="43137"/>
                    </a:srgbClr>
                  </a:outerShdw>
                </a:effectLst>
              </a:rPr>
              <a:t>(</a:t>
            </a:r>
            <a:r>
              <a:rPr lang="el-GR" sz="1300" b="1" dirty="0">
                <a:effectLst>
                  <a:outerShdw blurRad="38100" dist="38100" dir="2700000" algn="tl">
                    <a:srgbClr val="000000">
                      <a:alpha val="43137"/>
                    </a:srgbClr>
                  </a:outerShdw>
                </a:effectLst>
              </a:rPr>
              <a:t>Ανώτατη και Ανώτερη</a:t>
            </a:r>
            <a:r>
              <a:rPr lang="en-US" sz="1300" b="1" dirty="0">
                <a:effectLst>
                  <a:outerShdw blurRad="38100" dist="38100" dir="2700000" algn="tl">
                    <a:srgbClr val="000000">
                      <a:alpha val="43137"/>
                    </a:srgbClr>
                  </a:outerShdw>
                </a:effectLst>
              </a:rPr>
              <a:t>) </a:t>
            </a:r>
            <a:r>
              <a:rPr lang="el-GR" sz="1300" b="1" dirty="0">
                <a:effectLst>
                  <a:outerShdw blurRad="38100" dist="38100" dir="2700000" algn="tl">
                    <a:srgbClr val="000000">
                      <a:alpha val="43137"/>
                    </a:srgbClr>
                  </a:outerShdw>
                </a:effectLst>
              </a:rPr>
              <a:t>Εκπαίδευση Κύπρου και Ελλάδας </a:t>
            </a:r>
          </a:p>
          <a:p>
            <a:pPr algn="ctr"/>
            <a:r>
              <a:rPr lang="el-GR" sz="1300" b="1" dirty="0">
                <a:effectLst>
                  <a:outerShdw blurRad="38100" dist="38100" dir="2700000" algn="tl">
                    <a:srgbClr val="000000">
                      <a:alpha val="43137"/>
                    </a:srgbClr>
                  </a:outerShdw>
                </a:effectLst>
              </a:rPr>
              <a:t>Α</a:t>
            </a:r>
            <a:r>
              <a:rPr lang="el-GR" sz="1300" b="1">
                <a:effectLst>
                  <a:outerShdw blurRad="38100" dist="38100" dir="2700000" algn="tl">
                    <a:srgbClr val="000000">
                      <a:alpha val="43137"/>
                    </a:srgbClr>
                  </a:outerShdw>
                </a:effectLst>
              </a:rPr>
              <a:t>) Πανεπιστήμια</a:t>
            </a:r>
            <a:r>
              <a:rPr lang="el-GR" sz="1300" b="1" dirty="0">
                <a:effectLst>
                  <a:outerShdw blurRad="38100" dist="38100" dir="2700000" algn="tl">
                    <a:srgbClr val="000000">
                      <a:alpha val="43137"/>
                    </a:srgbClr>
                  </a:outerShdw>
                </a:effectLst>
              </a:rPr>
              <a:t>, Πολυτεχνεία, Στρατιωτικές Σχολές, Εκκλησιαστικές Ακαδημίες, ΑΣΤΕ, </a:t>
            </a:r>
            <a:r>
              <a:rPr lang="el-GR" sz="1300" b="1">
                <a:effectLst>
                  <a:outerShdw blurRad="38100" dist="38100" dir="2700000" algn="tl">
                    <a:srgbClr val="000000">
                      <a:alpha val="43137"/>
                    </a:srgbClr>
                  </a:outerShdw>
                </a:effectLst>
              </a:rPr>
              <a:t>Α.Σ.ΠΑΙ.Τ.Ε.. </a:t>
            </a:r>
            <a:endParaRPr lang="en-US" sz="1300" b="1" dirty="0">
              <a:effectLst>
                <a:outerShdw blurRad="38100" dist="38100" dir="2700000" algn="tl">
                  <a:srgbClr val="000000">
                    <a:alpha val="43137"/>
                  </a:srgbClr>
                </a:outerShdw>
              </a:effectLst>
            </a:endParaRPr>
          </a:p>
          <a:p>
            <a:pPr algn="ctr"/>
            <a:r>
              <a:rPr lang="el-GR" sz="1300" b="1" dirty="0">
                <a:effectLst>
                  <a:outerShdw blurRad="38100" dist="38100" dir="2700000" algn="tl">
                    <a:srgbClr val="000000">
                      <a:alpha val="43137"/>
                    </a:srgbClr>
                  </a:outerShdw>
                </a:effectLst>
              </a:rPr>
              <a:t>Πρόσβαση</a:t>
            </a:r>
            <a:r>
              <a:rPr lang="en-US" sz="1300" b="1" dirty="0">
                <a:effectLst>
                  <a:outerShdw blurRad="38100" dist="38100" dir="2700000" algn="tl">
                    <a:srgbClr val="000000">
                      <a:alpha val="43137"/>
                    </a:srgbClr>
                  </a:outerShdw>
                </a:effectLst>
              </a:rPr>
              <a:t>: </a:t>
            </a:r>
            <a:r>
              <a:rPr lang="el-GR" sz="1300" b="1" dirty="0">
                <a:effectLst>
                  <a:outerShdw blurRad="38100" dist="38100" dir="2700000" algn="tl">
                    <a:srgbClr val="000000">
                      <a:alpha val="43137"/>
                    </a:srgbClr>
                  </a:outerShdw>
                </a:effectLst>
              </a:rPr>
              <a:t>Παγκύπριες Εξετάσεις</a:t>
            </a:r>
          </a:p>
          <a:p>
            <a:pPr algn="ctr"/>
            <a:r>
              <a:rPr lang="el-GR" sz="1300" b="1" dirty="0">
                <a:effectLst>
                  <a:outerShdw blurRad="38100" dist="38100" dir="2700000" algn="tl">
                    <a:srgbClr val="000000">
                      <a:alpha val="43137"/>
                    </a:srgbClr>
                  </a:outerShdw>
                </a:effectLst>
              </a:rPr>
              <a:t>Β) Τμήματα Καλών Τεχνών Κύπρου και Ελλάδας</a:t>
            </a:r>
          </a:p>
          <a:p>
            <a:pPr algn="ctr"/>
            <a:r>
              <a:rPr lang="el-GR" sz="1300" b="1" dirty="0">
                <a:effectLst>
                  <a:outerShdw blurRad="38100" dist="38100" dir="2700000" algn="tl">
                    <a:srgbClr val="000000">
                      <a:alpha val="43137"/>
                    </a:srgbClr>
                  </a:outerShdw>
                </a:effectLst>
              </a:rPr>
              <a:t>&amp; Δραματικές Σχολές Ελλάδας</a:t>
            </a:r>
          </a:p>
          <a:p>
            <a:pPr algn="ctr"/>
            <a:r>
              <a:rPr lang="el-GR" sz="1300" b="1" dirty="0">
                <a:effectLst>
                  <a:outerShdw blurRad="38100" dist="38100" dir="2700000" algn="tl">
                    <a:srgbClr val="000000">
                      <a:alpha val="43137"/>
                    </a:srgbClr>
                  </a:outerShdw>
                </a:effectLst>
              </a:rPr>
              <a:t>Πρόσβαση</a:t>
            </a:r>
            <a:r>
              <a:rPr lang="en-US" sz="1300" b="1" dirty="0">
                <a:effectLst>
                  <a:outerShdw blurRad="38100" dist="38100" dir="2700000" algn="tl">
                    <a:srgbClr val="000000">
                      <a:alpha val="43137"/>
                    </a:srgbClr>
                  </a:outerShdw>
                </a:effectLst>
              </a:rPr>
              <a:t>:</a:t>
            </a:r>
            <a:r>
              <a:rPr lang="el-GR" sz="1300" b="1" dirty="0">
                <a:effectLst>
                  <a:outerShdw blurRad="38100" dist="38100" dir="2700000" algn="tl">
                    <a:srgbClr val="000000">
                      <a:alpha val="43137"/>
                    </a:srgbClr>
                  </a:outerShdw>
                </a:effectLst>
              </a:rPr>
              <a:t> </a:t>
            </a:r>
            <a:r>
              <a:rPr lang="en-GB" sz="1300" b="1" dirty="0">
                <a:effectLst>
                  <a:outerShdw blurRad="38100" dist="38100" dir="2700000" algn="tl">
                    <a:srgbClr val="000000">
                      <a:alpha val="43137"/>
                    </a:srgbClr>
                  </a:outerShdw>
                </a:effectLst>
              </a:rPr>
              <a:t>E</a:t>
            </a:r>
            <a:r>
              <a:rPr lang="el-GR" sz="1300" b="1" dirty="0">
                <a:effectLst>
                  <a:outerShdw blurRad="38100" dist="38100" dir="2700000" algn="tl">
                    <a:srgbClr val="000000">
                      <a:alpha val="43137"/>
                    </a:srgbClr>
                  </a:outerShdw>
                </a:effectLst>
              </a:rPr>
              <a:t>ιδικές Εξετάσεις</a:t>
            </a:r>
          </a:p>
        </p:txBody>
      </p:sp>
      <p:cxnSp>
        <p:nvCxnSpPr>
          <p:cNvPr id="53" name="Straight Connector 52"/>
          <p:cNvCxnSpPr>
            <a:stCxn id="34" idx="3"/>
          </p:cNvCxnSpPr>
          <p:nvPr/>
        </p:nvCxnSpPr>
        <p:spPr>
          <a:xfrm>
            <a:off x="3905248" y="2014025"/>
            <a:ext cx="1046684" cy="55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29766" y="3386620"/>
            <a:ext cx="1122166" cy="271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512186" y="3206812"/>
            <a:ext cx="4565264" cy="139762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100" dirty="0"/>
          </a:p>
          <a:p>
            <a:pPr algn="ctr"/>
            <a:endParaRPr lang="el-GR" sz="1100" dirty="0"/>
          </a:p>
          <a:p>
            <a:pPr algn="ctr"/>
            <a:endParaRPr lang="el-GR" sz="1100" dirty="0"/>
          </a:p>
          <a:p>
            <a:pPr marL="171450" indent="-171450" algn="ctr">
              <a:buFont typeface="Arial" panose="020B0604020202020204" pitchFamily="34" charset="0"/>
              <a:buChar char="•"/>
            </a:pPr>
            <a:r>
              <a:rPr lang="el-GR" sz="1200" b="1" dirty="0">
                <a:effectLst>
                  <a:outerShdw blurRad="38100" dist="38100" dir="2700000" algn="tl">
                    <a:srgbClr val="000000">
                      <a:alpha val="43137"/>
                    </a:srgbClr>
                  </a:outerShdw>
                </a:effectLst>
              </a:rPr>
              <a:t>Ιδιωτική Τριτοβάθμια </a:t>
            </a:r>
            <a:r>
              <a:rPr lang="en-US" sz="1200" b="1" dirty="0">
                <a:effectLst>
                  <a:outerShdw blurRad="38100" dist="38100" dir="2700000" algn="tl">
                    <a:srgbClr val="000000">
                      <a:alpha val="43137"/>
                    </a:srgbClr>
                  </a:outerShdw>
                </a:effectLst>
              </a:rPr>
              <a:t>(</a:t>
            </a:r>
            <a:r>
              <a:rPr lang="el-GR" sz="1200" b="1" dirty="0">
                <a:effectLst>
                  <a:outerShdw blurRad="38100" dist="38100" dir="2700000" algn="tl">
                    <a:srgbClr val="000000">
                      <a:alpha val="43137"/>
                    </a:srgbClr>
                  </a:outerShdw>
                </a:effectLst>
              </a:rPr>
              <a:t>Ανώτατη και Ανώτερη) Εκπαίδευση Κύπρου και Ελλάδας (Πανεπιστήμια, Κολέγια, άλλες σχολές). </a:t>
            </a:r>
            <a:endParaRPr lang="en-US" sz="1200" b="1" dirty="0">
              <a:effectLst>
                <a:outerShdw blurRad="38100" dist="38100" dir="2700000" algn="tl">
                  <a:srgbClr val="000000">
                    <a:alpha val="43137"/>
                  </a:srgbClr>
                </a:outerShdw>
              </a:effectLst>
            </a:endParaRPr>
          </a:p>
          <a:p>
            <a:pPr algn="ctr"/>
            <a:r>
              <a:rPr lang="el-GR" sz="1200" b="1" dirty="0">
                <a:effectLst>
                  <a:outerShdw blurRad="38100" dist="38100" dir="2700000" algn="tl">
                    <a:srgbClr val="000000">
                      <a:alpha val="43137"/>
                    </a:srgbClr>
                  </a:outerShdw>
                </a:effectLst>
              </a:rPr>
              <a:t>Πρόσβαση</a:t>
            </a:r>
            <a:r>
              <a:rPr lang="en-US" sz="1200" b="1" dirty="0">
                <a:effectLst>
                  <a:outerShdw blurRad="38100" dist="38100" dir="2700000" algn="tl">
                    <a:srgbClr val="000000">
                      <a:alpha val="43137"/>
                    </a:srgbClr>
                  </a:outerShdw>
                </a:effectLst>
              </a:rPr>
              <a:t>: </a:t>
            </a:r>
            <a:r>
              <a:rPr lang="el-GR" sz="1200" b="1" dirty="0">
                <a:effectLst>
                  <a:outerShdw blurRad="38100" dist="38100" dir="2700000" algn="tl">
                    <a:srgbClr val="000000">
                      <a:alpha val="43137"/>
                    </a:srgbClr>
                  </a:outerShdw>
                </a:effectLst>
              </a:rPr>
              <a:t>Βαθμολογία Απολυτηρίου, πιθανή εξέταση ή/και άλλα προσόντα</a:t>
            </a:r>
            <a:endParaRPr lang="en-US" sz="1200" b="1" dirty="0">
              <a:effectLst>
                <a:outerShdw blurRad="38100" dist="38100" dir="2700000" algn="tl">
                  <a:srgbClr val="000000">
                    <a:alpha val="43137"/>
                  </a:srgbClr>
                </a:outerShdw>
              </a:effectLst>
            </a:endParaRPr>
          </a:p>
          <a:p>
            <a:pPr marL="285750" indent="-285750" algn="ctr">
              <a:buFont typeface="Arial" panose="020B0604020202020204" pitchFamily="34" charset="0"/>
              <a:buChar char="•"/>
            </a:pPr>
            <a:r>
              <a:rPr lang="el-GR" sz="1200" b="1" dirty="0">
                <a:effectLst>
                  <a:outerShdw blurRad="38100" dist="38100" dir="2700000" algn="tl">
                    <a:srgbClr val="000000">
                      <a:alpha val="43137"/>
                    </a:srgbClr>
                  </a:outerShdw>
                </a:effectLst>
              </a:rPr>
              <a:t>Ιδιωτικές Δραματικές Σχολές Κύπρου</a:t>
            </a:r>
            <a:r>
              <a:rPr lang="en-GB" sz="1200" b="1" dirty="0">
                <a:effectLst>
                  <a:outerShdw blurRad="38100" dist="38100" dir="2700000" algn="tl">
                    <a:srgbClr val="000000">
                      <a:alpha val="43137"/>
                    </a:srgbClr>
                  </a:outerShdw>
                </a:effectLst>
              </a:rPr>
              <a:t> </a:t>
            </a:r>
            <a:r>
              <a:rPr lang="el-GR" sz="1200" b="1" dirty="0">
                <a:effectLst>
                  <a:outerShdw blurRad="38100" dist="38100" dir="2700000" algn="tl">
                    <a:srgbClr val="000000">
                      <a:alpha val="43137"/>
                    </a:srgbClr>
                  </a:outerShdw>
                </a:effectLst>
              </a:rPr>
              <a:t>και Ελλάδας </a:t>
            </a:r>
            <a:endParaRPr lang="en-US" sz="1200" b="1" dirty="0">
              <a:effectLst>
                <a:outerShdw blurRad="38100" dist="38100" dir="2700000" algn="tl">
                  <a:srgbClr val="000000">
                    <a:alpha val="43137"/>
                  </a:srgbClr>
                </a:outerShdw>
              </a:effectLst>
            </a:endParaRPr>
          </a:p>
          <a:p>
            <a:pPr algn="ctr"/>
            <a:r>
              <a:rPr lang="el-GR" sz="1200" b="1" dirty="0">
                <a:effectLst>
                  <a:outerShdw blurRad="38100" dist="38100" dir="2700000" algn="tl">
                    <a:srgbClr val="000000">
                      <a:alpha val="43137"/>
                    </a:srgbClr>
                  </a:outerShdw>
                </a:effectLst>
              </a:rPr>
              <a:t>Πρόσβαση</a:t>
            </a:r>
            <a:r>
              <a:rPr lang="en-US" sz="1200" b="1" dirty="0">
                <a:effectLst>
                  <a:outerShdw blurRad="38100" dist="38100" dir="2700000" algn="tl">
                    <a:srgbClr val="000000">
                      <a:alpha val="43137"/>
                    </a:srgbClr>
                  </a:outerShdw>
                </a:effectLst>
              </a:rPr>
              <a:t>:</a:t>
            </a:r>
            <a:r>
              <a:rPr lang="el-GR" sz="1200" b="1" dirty="0">
                <a:effectLst>
                  <a:outerShdw blurRad="38100" dist="38100" dir="2700000" algn="tl">
                    <a:srgbClr val="000000">
                      <a:alpha val="43137"/>
                    </a:srgbClr>
                  </a:outerShdw>
                </a:effectLst>
              </a:rPr>
              <a:t> </a:t>
            </a:r>
            <a:r>
              <a:rPr lang="en-GB" sz="1200" b="1" dirty="0">
                <a:effectLst>
                  <a:outerShdw blurRad="38100" dist="38100" dir="2700000" algn="tl">
                    <a:srgbClr val="000000">
                      <a:alpha val="43137"/>
                    </a:srgbClr>
                  </a:outerShdw>
                </a:effectLst>
              </a:rPr>
              <a:t>E</a:t>
            </a:r>
            <a:r>
              <a:rPr lang="el-GR" sz="1200" b="1" dirty="0">
                <a:effectLst>
                  <a:outerShdw blurRad="38100" dist="38100" dir="2700000" algn="tl">
                    <a:srgbClr val="000000">
                      <a:alpha val="43137"/>
                    </a:srgbClr>
                  </a:outerShdw>
                </a:effectLst>
              </a:rPr>
              <a:t>ιδικές </a:t>
            </a:r>
            <a:r>
              <a:rPr lang="en-GB" sz="1200" b="1" dirty="0">
                <a:effectLst>
                  <a:outerShdw blurRad="38100" dist="38100" dir="2700000" algn="tl">
                    <a:srgbClr val="000000">
                      <a:alpha val="43137"/>
                    </a:srgbClr>
                  </a:outerShdw>
                </a:effectLst>
              </a:rPr>
              <a:t>E</a:t>
            </a:r>
            <a:r>
              <a:rPr lang="el-GR" sz="1200" b="1" dirty="0" err="1">
                <a:effectLst>
                  <a:outerShdw blurRad="38100" dist="38100" dir="2700000" algn="tl">
                    <a:srgbClr val="000000">
                      <a:alpha val="43137"/>
                    </a:srgbClr>
                  </a:outerShdw>
                </a:effectLst>
              </a:rPr>
              <a:t>ξετάσεις</a:t>
            </a:r>
            <a:endParaRPr lang="el-GR" sz="1200" b="1" dirty="0">
              <a:effectLst>
                <a:outerShdw blurRad="38100" dist="38100" dir="2700000" algn="tl">
                  <a:srgbClr val="000000">
                    <a:alpha val="43137"/>
                  </a:srgbClr>
                </a:outerShdw>
              </a:effectLst>
            </a:endParaRPr>
          </a:p>
          <a:p>
            <a:pPr marL="285750" indent="-285750" algn="ctr">
              <a:buFont typeface="Arial" panose="020B0604020202020204" pitchFamily="34" charset="0"/>
              <a:buChar char="•"/>
            </a:pPr>
            <a:endParaRPr lang="el-GR" sz="1100" dirty="0"/>
          </a:p>
          <a:p>
            <a:pPr algn="ctr"/>
            <a:endParaRPr lang="en-US" dirty="0"/>
          </a:p>
        </p:txBody>
      </p:sp>
      <p:sp>
        <p:nvSpPr>
          <p:cNvPr id="74" name="Rectangle 73"/>
          <p:cNvSpPr/>
          <p:nvPr/>
        </p:nvSpPr>
        <p:spPr>
          <a:xfrm>
            <a:off x="5519160" y="4715311"/>
            <a:ext cx="4558289" cy="13084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a:p>
          <a:p>
            <a:pPr algn="ctr"/>
            <a:r>
              <a:rPr lang="el-GR" sz="1200" b="1" dirty="0">
                <a:solidFill>
                  <a:schemeClr val="bg2"/>
                </a:solidFill>
                <a:effectLst>
                  <a:outerShdw blurRad="38100" dist="38100" dir="2700000" algn="tl">
                    <a:srgbClr val="000000">
                      <a:alpha val="43137"/>
                    </a:srgbClr>
                  </a:outerShdw>
                </a:effectLst>
              </a:rPr>
              <a:t>Δημόσιες Ανώτερες Σχολές Κύπρου</a:t>
            </a:r>
            <a:r>
              <a:rPr lang="en-US" sz="1200" b="1" dirty="0">
                <a:solidFill>
                  <a:schemeClr val="bg2"/>
                </a:solidFill>
                <a:effectLst>
                  <a:outerShdw blurRad="38100" dist="38100" dir="2700000" algn="tl">
                    <a:srgbClr val="000000">
                      <a:alpha val="43137"/>
                    </a:srgbClr>
                  </a:outerShdw>
                </a:effectLst>
              </a:rPr>
              <a:t>:</a:t>
            </a:r>
            <a:endParaRPr lang="el-GR" sz="1200" b="1" dirty="0">
              <a:solidFill>
                <a:schemeClr val="bg2"/>
              </a:solidFill>
              <a:effectLst>
                <a:outerShdw blurRad="38100" dist="38100" dir="2700000" algn="tl">
                  <a:srgbClr val="000000">
                    <a:alpha val="43137"/>
                  </a:srgbClr>
                </a:outerShdw>
              </a:effectLst>
            </a:endParaRPr>
          </a:p>
          <a:p>
            <a:pPr marL="171450" indent="-171450" algn="ctr">
              <a:buFont typeface="Arial" panose="020B0604020202020204" pitchFamily="34" charset="0"/>
              <a:buChar char="•"/>
            </a:pPr>
            <a:r>
              <a:rPr lang="el-GR" sz="1200" b="1" dirty="0">
                <a:solidFill>
                  <a:schemeClr val="bg2"/>
                </a:solidFill>
                <a:effectLst>
                  <a:outerShdw blurRad="38100" dist="38100" dir="2700000" algn="tl">
                    <a:srgbClr val="000000">
                      <a:alpha val="43137"/>
                    </a:srgbClr>
                  </a:outerShdw>
                </a:effectLst>
              </a:rPr>
              <a:t>Αστυνομική Ακαδημία</a:t>
            </a:r>
            <a:r>
              <a:rPr lang="en-US" sz="1200" b="1" dirty="0">
                <a:solidFill>
                  <a:schemeClr val="bg2"/>
                </a:solidFill>
                <a:effectLst>
                  <a:outerShdw blurRad="38100" dist="38100" dir="2700000" algn="tl">
                    <a:srgbClr val="000000">
                      <a:alpha val="43137"/>
                    </a:srgbClr>
                  </a:outerShdw>
                </a:effectLst>
              </a:rPr>
              <a:t>, </a:t>
            </a:r>
            <a:r>
              <a:rPr lang="el-GR" sz="1200" b="1" dirty="0">
                <a:solidFill>
                  <a:schemeClr val="bg2"/>
                </a:solidFill>
                <a:effectLst>
                  <a:outerShdw blurRad="38100" dist="38100" dir="2700000" algn="tl">
                    <a:srgbClr val="000000">
                      <a:alpha val="43137"/>
                    </a:srgbClr>
                  </a:outerShdw>
                </a:effectLst>
              </a:rPr>
              <a:t>Πρόσβαση</a:t>
            </a:r>
            <a:r>
              <a:rPr lang="en-US" sz="1200" b="1" dirty="0">
                <a:solidFill>
                  <a:schemeClr val="bg2"/>
                </a:solidFill>
                <a:effectLst>
                  <a:outerShdw blurRad="38100" dist="38100" dir="2700000" algn="tl">
                    <a:srgbClr val="000000">
                      <a:alpha val="43137"/>
                    </a:srgbClr>
                  </a:outerShdw>
                </a:effectLst>
              </a:rPr>
              <a:t>: E</a:t>
            </a:r>
            <a:r>
              <a:rPr lang="el-GR" sz="1200" b="1" dirty="0">
                <a:solidFill>
                  <a:schemeClr val="bg2"/>
                </a:solidFill>
                <a:effectLst>
                  <a:outerShdw blurRad="38100" dist="38100" dir="2700000" algn="tl">
                    <a:srgbClr val="000000">
                      <a:alpha val="43137"/>
                    </a:srgbClr>
                  </a:outerShdw>
                </a:effectLst>
              </a:rPr>
              <a:t>ιδικές </a:t>
            </a:r>
            <a:r>
              <a:rPr lang="en-US" sz="1200" b="1" dirty="0">
                <a:solidFill>
                  <a:schemeClr val="bg2"/>
                </a:solidFill>
                <a:effectLst>
                  <a:outerShdw blurRad="38100" dist="38100" dir="2700000" algn="tl">
                    <a:srgbClr val="000000">
                      <a:alpha val="43137"/>
                    </a:srgbClr>
                  </a:outerShdw>
                </a:effectLst>
              </a:rPr>
              <a:t>E</a:t>
            </a:r>
            <a:r>
              <a:rPr lang="el-GR" sz="1200" b="1" dirty="0" err="1">
                <a:solidFill>
                  <a:schemeClr val="bg2"/>
                </a:solidFill>
                <a:effectLst>
                  <a:outerShdw blurRad="38100" dist="38100" dir="2700000" algn="tl">
                    <a:srgbClr val="000000">
                      <a:alpha val="43137"/>
                    </a:srgbClr>
                  </a:outerShdw>
                </a:effectLst>
              </a:rPr>
              <a:t>ξετάσεις</a:t>
            </a:r>
            <a:endParaRPr lang="el-GR" sz="1200" b="1" dirty="0">
              <a:solidFill>
                <a:schemeClr val="bg2"/>
              </a:solidFill>
              <a:effectLst>
                <a:outerShdw blurRad="38100" dist="38100" dir="2700000" algn="tl">
                  <a:srgbClr val="000000">
                    <a:alpha val="43137"/>
                  </a:srgbClr>
                </a:outerShdw>
              </a:effectLst>
            </a:endParaRPr>
          </a:p>
          <a:p>
            <a:pPr marL="171450" indent="-171450" algn="ctr">
              <a:buFont typeface="Arial" panose="020B0604020202020204" pitchFamily="34" charset="0"/>
              <a:buChar char="•"/>
            </a:pPr>
            <a:r>
              <a:rPr lang="el-GR" sz="1200" b="1" dirty="0">
                <a:solidFill>
                  <a:schemeClr val="bg2"/>
                </a:solidFill>
                <a:effectLst>
                  <a:outerShdw blurRad="38100" dist="38100" dir="2700000" algn="tl">
                    <a:srgbClr val="000000">
                      <a:alpha val="43137"/>
                    </a:srgbClr>
                  </a:outerShdw>
                </a:effectLst>
              </a:rPr>
              <a:t>Σχολή Ξεναγών (δεν δέχεται φοιτητές κάθε χρόνο) </a:t>
            </a:r>
            <a:endParaRPr lang="en-US" sz="1200" b="1" dirty="0">
              <a:solidFill>
                <a:schemeClr val="bg2"/>
              </a:solidFill>
              <a:effectLst>
                <a:outerShdw blurRad="38100" dist="38100" dir="2700000" algn="tl">
                  <a:srgbClr val="000000">
                    <a:alpha val="43137"/>
                  </a:srgbClr>
                </a:outerShdw>
              </a:effectLst>
            </a:endParaRPr>
          </a:p>
          <a:p>
            <a:pPr algn="ctr"/>
            <a:r>
              <a:rPr lang="el-GR" sz="1200" b="1" dirty="0">
                <a:solidFill>
                  <a:schemeClr val="bg2"/>
                </a:solidFill>
                <a:effectLst>
                  <a:outerShdw blurRad="38100" dist="38100" dir="2700000" algn="tl">
                    <a:srgbClr val="000000">
                      <a:alpha val="43137"/>
                    </a:srgbClr>
                  </a:outerShdw>
                </a:effectLst>
              </a:rPr>
              <a:t>Πρόσβαση</a:t>
            </a:r>
            <a:r>
              <a:rPr lang="en-US" sz="1200" b="1" dirty="0">
                <a:solidFill>
                  <a:schemeClr val="bg2"/>
                </a:solidFill>
                <a:effectLst>
                  <a:outerShdw blurRad="38100" dist="38100" dir="2700000" algn="tl">
                    <a:srgbClr val="000000">
                      <a:alpha val="43137"/>
                    </a:srgbClr>
                  </a:outerShdw>
                </a:effectLst>
              </a:rPr>
              <a:t>: E</a:t>
            </a:r>
            <a:r>
              <a:rPr lang="el-GR" sz="1200" b="1" dirty="0">
                <a:solidFill>
                  <a:schemeClr val="bg2"/>
                </a:solidFill>
                <a:effectLst>
                  <a:outerShdw blurRad="38100" dist="38100" dir="2700000" algn="tl">
                    <a:srgbClr val="000000">
                      <a:alpha val="43137"/>
                    </a:srgbClr>
                  </a:outerShdw>
                </a:effectLst>
              </a:rPr>
              <a:t>ιδικές </a:t>
            </a:r>
            <a:r>
              <a:rPr lang="en-US" sz="1200" b="1" dirty="0">
                <a:solidFill>
                  <a:schemeClr val="bg2"/>
                </a:solidFill>
                <a:effectLst>
                  <a:outerShdw blurRad="38100" dist="38100" dir="2700000" algn="tl">
                    <a:srgbClr val="000000">
                      <a:alpha val="43137"/>
                    </a:srgbClr>
                  </a:outerShdw>
                </a:effectLst>
              </a:rPr>
              <a:t>E</a:t>
            </a:r>
            <a:r>
              <a:rPr lang="el-GR" sz="1200" b="1" dirty="0" err="1">
                <a:solidFill>
                  <a:schemeClr val="bg2"/>
                </a:solidFill>
                <a:effectLst>
                  <a:outerShdw blurRad="38100" dist="38100" dir="2700000" algn="tl">
                    <a:srgbClr val="000000">
                      <a:alpha val="43137"/>
                    </a:srgbClr>
                  </a:outerShdw>
                </a:effectLst>
              </a:rPr>
              <a:t>ξετάσεις</a:t>
            </a:r>
            <a:r>
              <a:rPr lang="el-GR" sz="1200" b="1" dirty="0">
                <a:solidFill>
                  <a:schemeClr val="bg2"/>
                </a:solidFill>
                <a:effectLst>
                  <a:outerShdw blurRad="38100" dist="38100" dir="2700000" algn="tl">
                    <a:srgbClr val="000000">
                      <a:alpha val="43137"/>
                    </a:srgbClr>
                  </a:outerShdw>
                </a:effectLst>
              </a:rPr>
              <a:t> </a:t>
            </a:r>
          </a:p>
          <a:p>
            <a:pPr marL="171450" indent="-171450" algn="ctr">
              <a:buFont typeface="Arial" panose="020B0604020202020204" pitchFamily="34" charset="0"/>
              <a:buChar char="•"/>
            </a:pPr>
            <a:r>
              <a:rPr lang="el-GR" sz="1200" b="1" dirty="0">
                <a:solidFill>
                  <a:schemeClr val="bg2"/>
                </a:solidFill>
                <a:effectLst>
                  <a:outerShdw blurRad="38100" dist="38100" dir="2700000" algn="tl">
                    <a:srgbClr val="000000">
                      <a:alpha val="43137"/>
                    </a:srgbClr>
                  </a:outerShdw>
                </a:effectLst>
              </a:rPr>
              <a:t> Δασικό Κολέγιο (δεν δέχεται φοιτητές κάθε χρόνο) </a:t>
            </a:r>
            <a:endParaRPr lang="en-US" sz="1200" b="1" dirty="0">
              <a:solidFill>
                <a:schemeClr val="bg2"/>
              </a:solidFill>
              <a:effectLst>
                <a:outerShdw blurRad="38100" dist="38100" dir="2700000" algn="tl">
                  <a:srgbClr val="000000">
                    <a:alpha val="43137"/>
                  </a:srgbClr>
                </a:outerShdw>
              </a:effectLst>
            </a:endParaRPr>
          </a:p>
          <a:p>
            <a:pPr algn="ctr"/>
            <a:r>
              <a:rPr lang="el-GR" sz="1200" b="1" dirty="0">
                <a:solidFill>
                  <a:schemeClr val="bg2"/>
                </a:solidFill>
                <a:effectLst>
                  <a:outerShdw blurRad="38100" dist="38100" dir="2700000" algn="tl">
                    <a:srgbClr val="000000">
                      <a:alpha val="43137"/>
                    </a:srgbClr>
                  </a:outerShdw>
                </a:effectLst>
              </a:rPr>
              <a:t>Πρόσβαση</a:t>
            </a:r>
            <a:r>
              <a:rPr lang="en-US" sz="1200" b="1" dirty="0">
                <a:solidFill>
                  <a:schemeClr val="bg2"/>
                </a:solidFill>
                <a:effectLst>
                  <a:outerShdw blurRad="38100" dist="38100" dir="2700000" algn="tl">
                    <a:srgbClr val="000000">
                      <a:alpha val="43137"/>
                    </a:srgbClr>
                  </a:outerShdw>
                </a:effectLst>
              </a:rPr>
              <a:t>: E</a:t>
            </a:r>
            <a:r>
              <a:rPr lang="el-GR" sz="1200" b="1" dirty="0">
                <a:solidFill>
                  <a:schemeClr val="bg2"/>
                </a:solidFill>
                <a:effectLst>
                  <a:outerShdw blurRad="38100" dist="38100" dir="2700000" algn="tl">
                    <a:srgbClr val="000000">
                      <a:alpha val="43137"/>
                    </a:srgbClr>
                  </a:outerShdw>
                </a:effectLst>
              </a:rPr>
              <a:t>ιδικές </a:t>
            </a:r>
            <a:r>
              <a:rPr lang="en-US" sz="1200" b="1" dirty="0">
                <a:solidFill>
                  <a:schemeClr val="bg2"/>
                </a:solidFill>
                <a:effectLst>
                  <a:outerShdw blurRad="38100" dist="38100" dir="2700000" algn="tl">
                    <a:srgbClr val="000000">
                      <a:alpha val="43137"/>
                    </a:srgbClr>
                  </a:outerShdw>
                </a:effectLst>
              </a:rPr>
              <a:t>E</a:t>
            </a:r>
            <a:r>
              <a:rPr lang="el-GR" sz="1200" b="1" dirty="0" err="1">
                <a:solidFill>
                  <a:schemeClr val="bg2"/>
                </a:solidFill>
                <a:effectLst>
                  <a:outerShdw blurRad="38100" dist="38100" dir="2700000" algn="tl">
                    <a:srgbClr val="000000">
                      <a:alpha val="43137"/>
                    </a:srgbClr>
                  </a:outerShdw>
                </a:effectLst>
              </a:rPr>
              <a:t>ξετάσεις</a:t>
            </a:r>
            <a:r>
              <a:rPr lang="el-GR" sz="1200" b="1" dirty="0">
                <a:solidFill>
                  <a:schemeClr val="bg2"/>
                </a:solidFill>
                <a:effectLst>
                  <a:outerShdw blurRad="38100" dist="38100" dir="2700000" algn="tl">
                    <a:srgbClr val="000000">
                      <a:alpha val="43137"/>
                    </a:srgbClr>
                  </a:outerShdw>
                </a:effectLst>
              </a:rPr>
              <a:t> </a:t>
            </a:r>
          </a:p>
          <a:p>
            <a:pPr marL="171450" indent="-171450" algn="ctr">
              <a:buFont typeface="Arial" panose="020B0604020202020204" pitchFamily="34" charset="0"/>
              <a:buChar char="•"/>
            </a:pPr>
            <a:r>
              <a:rPr lang="el-GR" sz="1200" b="1" dirty="0">
                <a:solidFill>
                  <a:schemeClr val="bg2"/>
                </a:solidFill>
                <a:effectLst>
                  <a:outerShdw blurRad="38100" dist="38100" dir="2700000" algn="tl">
                    <a:srgbClr val="000000">
                      <a:alpha val="43137"/>
                    </a:srgbClr>
                  </a:outerShdw>
                </a:effectLst>
              </a:rPr>
              <a:t>ΜΙΕΕΚ. Πρόσβαση</a:t>
            </a:r>
            <a:r>
              <a:rPr lang="en-US" sz="1200" b="1" dirty="0">
                <a:solidFill>
                  <a:schemeClr val="bg2"/>
                </a:solidFill>
                <a:effectLst>
                  <a:outerShdw blurRad="38100" dist="38100" dir="2700000" algn="tl">
                    <a:srgbClr val="000000">
                      <a:alpha val="43137"/>
                    </a:srgbClr>
                  </a:outerShdw>
                </a:effectLst>
              </a:rPr>
              <a:t>: </a:t>
            </a:r>
            <a:r>
              <a:rPr lang="el-GR" sz="1200" b="1" dirty="0">
                <a:solidFill>
                  <a:schemeClr val="bg2"/>
                </a:solidFill>
                <a:effectLst>
                  <a:outerShdw blurRad="38100" dist="38100" dir="2700000" algn="tl">
                    <a:srgbClr val="000000">
                      <a:alpha val="43137"/>
                    </a:srgbClr>
                  </a:outerShdw>
                </a:effectLst>
              </a:rPr>
              <a:t>συνεξέταση προϋποθέσεων</a:t>
            </a:r>
          </a:p>
          <a:p>
            <a:pPr algn="ctr"/>
            <a:endParaRPr lang="en-US" dirty="0"/>
          </a:p>
        </p:txBody>
      </p:sp>
      <p:cxnSp>
        <p:nvCxnSpPr>
          <p:cNvPr id="84" name="Straight Connector 83"/>
          <p:cNvCxnSpPr/>
          <p:nvPr/>
        </p:nvCxnSpPr>
        <p:spPr>
          <a:xfrm>
            <a:off x="4951932" y="2014582"/>
            <a:ext cx="21009" cy="236817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941784" y="1985672"/>
            <a:ext cx="10148" cy="2891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469733" y="3934505"/>
            <a:ext cx="1435515" cy="94631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effectLst>
                  <a:outerShdw blurRad="38100" dist="38100" dir="2700000" algn="tl">
                    <a:srgbClr val="000000">
                      <a:alpha val="43137"/>
                    </a:srgbClr>
                  </a:outerShdw>
                </a:effectLst>
              </a:rPr>
              <a:t>Εσπερινά Σχολεία / Εσπερινές Τεχνικές Σχολές, Απολυτήριο</a:t>
            </a:r>
            <a:endParaRPr lang="en-US" sz="1000" b="1" dirty="0">
              <a:effectLst>
                <a:outerShdw blurRad="38100" dist="38100" dir="2700000" algn="tl">
                  <a:srgbClr val="000000">
                    <a:alpha val="43137"/>
                  </a:srgbClr>
                </a:outerShdw>
              </a:effectLst>
            </a:endParaRPr>
          </a:p>
        </p:txBody>
      </p:sp>
      <p:cxnSp>
        <p:nvCxnSpPr>
          <p:cNvPr id="125" name="Straight Arrow Connector 124"/>
          <p:cNvCxnSpPr/>
          <p:nvPr/>
        </p:nvCxnSpPr>
        <p:spPr>
          <a:xfrm flipV="1">
            <a:off x="1743028" y="2324457"/>
            <a:ext cx="682910" cy="6001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754066" y="3496869"/>
            <a:ext cx="696085" cy="58802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3885609" y="4401990"/>
            <a:ext cx="1046684" cy="2491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1743028" y="3206812"/>
            <a:ext cx="68291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960210" y="1736984"/>
            <a:ext cx="517376" cy="2799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72941" y="3386620"/>
            <a:ext cx="487822"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51932" y="4388540"/>
            <a:ext cx="496367" cy="32677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812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237150" cy="822740"/>
          </a:xfrm>
        </p:spPr>
        <p:txBody>
          <a:bodyPr>
            <a:normAutofit/>
          </a:bodyPr>
          <a:lstStyle/>
          <a:p>
            <a:pPr algn="ctr"/>
            <a:r>
              <a:rPr lang="el-GR" sz="3200" dirty="0">
                <a:latin typeface="+mn-lt"/>
              </a:rPr>
              <a:t>ΒΑΘΜΙΔΕΣ ΕΚΠΑΙΔΕΥΣΗΣ ΚΑΙ ΕΙΔΟΣ/ΤΡΟΠΟΣ ΠΡΟΣΒΑΣΗΣ</a:t>
            </a:r>
            <a:endParaRPr lang="en-US" sz="3200" dirty="0">
              <a:latin typeface="+mn-lt"/>
            </a:endParaRPr>
          </a:p>
        </p:txBody>
      </p:sp>
      <p:sp>
        <p:nvSpPr>
          <p:cNvPr id="3" name="Content Placeholder 2"/>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buNone/>
            </a:pPr>
            <a:endParaRPr lang="en-US" dirty="0"/>
          </a:p>
        </p:txBody>
      </p:sp>
      <p:sp>
        <p:nvSpPr>
          <p:cNvPr id="11" name="Rectangle 10"/>
          <p:cNvSpPr/>
          <p:nvPr/>
        </p:nvSpPr>
        <p:spPr>
          <a:xfrm>
            <a:off x="532843" y="2662836"/>
            <a:ext cx="1221511" cy="8478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a:solidFill>
                  <a:schemeClr val="bg2"/>
                </a:solidFill>
                <a:effectLst>
                  <a:outerShdw blurRad="38100" dist="38100" dir="2700000" algn="tl">
                    <a:srgbClr val="000000">
                      <a:alpha val="43137"/>
                    </a:srgbClr>
                  </a:outerShdw>
                </a:effectLst>
              </a:rPr>
              <a:t>Γυμνάσιο, 3 χρόνια (Απολυτήριο)</a:t>
            </a:r>
            <a:endParaRPr lang="en-US" sz="1100" b="1" dirty="0">
              <a:solidFill>
                <a:schemeClr val="bg2"/>
              </a:solidFill>
              <a:effectLst>
                <a:outerShdw blurRad="38100" dist="38100" dir="2700000" algn="tl">
                  <a:srgbClr val="000000">
                    <a:alpha val="43137"/>
                  </a:srgbClr>
                </a:outerShdw>
              </a:effectLst>
            </a:endParaRPr>
          </a:p>
        </p:txBody>
      </p:sp>
      <p:sp>
        <p:nvSpPr>
          <p:cNvPr id="34" name="Rectangle 33"/>
          <p:cNvSpPr/>
          <p:nvPr/>
        </p:nvSpPr>
        <p:spPr>
          <a:xfrm>
            <a:off x="2469733" y="1641992"/>
            <a:ext cx="1464092" cy="84300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effectLst>
                  <a:outerShdw blurRad="38100" dist="38100" dir="2700000" algn="tl">
                    <a:srgbClr val="000000">
                      <a:alpha val="43137"/>
                    </a:srgbClr>
                  </a:outerShdw>
                </a:effectLst>
              </a:rPr>
              <a:t>Δευτεροβάθμια Γενική Εκπαίδευση, Λύκειο, 3 χρόνια, Απολυτήριο</a:t>
            </a:r>
            <a:endParaRPr lang="en-US" sz="1000" b="1" dirty="0">
              <a:effectLst>
                <a:outerShdw blurRad="38100" dist="38100" dir="2700000" algn="tl">
                  <a:srgbClr val="000000">
                    <a:alpha val="43137"/>
                  </a:srgbClr>
                </a:outerShdw>
              </a:effectLst>
            </a:endParaRPr>
          </a:p>
        </p:txBody>
      </p:sp>
      <p:sp>
        <p:nvSpPr>
          <p:cNvPr id="35" name="Rectangle 34"/>
          <p:cNvSpPr/>
          <p:nvPr/>
        </p:nvSpPr>
        <p:spPr>
          <a:xfrm>
            <a:off x="2450150" y="2717577"/>
            <a:ext cx="1483675" cy="98730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effectLst>
                  <a:outerShdw blurRad="38100" dist="38100" dir="2700000" algn="tl">
                    <a:srgbClr val="000000">
                      <a:alpha val="43137"/>
                    </a:srgbClr>
                  </a:outerShdw>
                </a:effectLst>
              </a:rPr>
              <a:t>Δευτεροβάθμια Τεχνική και Επαγγελματική</a:t>
            </a:r>
          </a:p>
          <a:p>
            <a:pPr algn="ctr"/>
            <a:r>
              <a:rPr lang="el-GR" sz="1000" b="1" dirty="0">
                <a:effectLst>
                  <a:outerShdw blurRad="38100" dist="38100" dir="2700000" algn="tl">
                    <a:srgbClr val="000000">
                      <a:alpha val="43137"/>
                    </a:srgbClr>
                  </a:outerShdw>
                </a:effectLst>
              </a:rPr>
              <a:t>Εκπαίδευση,</a:t>
            </a:r>
          </a:p>
          <a:p>
            <a:pPr algn="ctr"/>
            <a:r>
              <a:rPr lang="el-GR" sz="1000" b="1" dirty="0">
                <a:effectLst>
                  <a:outerShdw blurRad="38100" dist="38100" dir="2700000" algn="tl">
                    <a:srgbClr val="000000">
                      <a:alpha val="43137"/>
                    </a:srgbClr>
                  </a:outerShdw>
                </a:effectLst>
              </a:rPr>
              <a:t>ΤΕΣΕΚ, 3 χρόνια, Απολυτήριο </a:t>
            </a:r>
            <a:endParaRPr lang="en-US" sz="1000" b="1" dirty="0">
              <a:effectLst>
                <a:outerShdw blurRad="38100" dist="38100" dir="2700000" algn="tl">
                  <a:srgbClr val="000000">
                    <a:alpha val="43137"/>
                  </a:srgbClr>
                </a:outerShdw>
              </a:effectLst>
            </a:endParaRPr>
          </a:p>
        </p:txBody>
      </p:sp>
      <p:cxnSp>
        <p:nvCxnSpPr>
          <p:cNvPr id="53" name="Straight Connector 52"/>
          <p:cNvCxnSpPr/>
          <p:nvPr/>
        </p:nvCxnSpPr>
        <p:spPr>
          <a:xfrm>
            <a:off x="3762375" y="2014581"/>
            <a:ext cx="1189557" cy="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45699" y="3181151"/>
            <a:ext cx="1106232" cy="1294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938016" y="2014582"/>
            <a:ext cx="49016" cy="237631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4951932" y="1985672"/>
            <a:ext cx="0" cy="36876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469733" y="3937456"/>
            <a:ext cx="1464092" cy="94336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effectLst>
                  <a:outerShdw blurRad="38100" dist="38100" dir="2700000" algn="tl">
                    <a:srgbClr val="000000">
                      <a:alpha val="43137"/>
                    </a:srgbClr>
                  </a:outerShdw>
                </a:effectLst>
              </a:rPr>
              <a:t>Εσπερινά Σχολεία / Εσπερινές Τεχνικές Σχολές, Απολυτήριο</a:t>
            </a:r>
            <a:endParaRPr lang="en-US" sz="1000" b="1" dirty="0">
              <a:effectLst>
                <a:outerShdw blurRad="38100" dist="38100" dir="2700000" algn="tl">
                  <a:srgbClr val="000000">
                    <a:alpha val="43137"/>
                  </a:srgbClr>
                </a:outerShdw>
              </a:effectLst>
            </a:endParaRPr>
          </a:p>
        </p:txBody>
      </p:sp>
      <p:cxnSp>
        <p:nvCxnSpPr>
          <p:cNvPr id="125" name="Straight Arrow Connector 124"/>
          <p:cNvCxnSpPr/>
          <p:nvPr/>
        </p:nvCxnSpPr>
        <p:spPr>
          <a:xfrm flipV="1">
            <a:off x="1743028" y="2328152"/>
            <a:ext cx="682910" cy="60010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1754066" y="3496869"/>
            <a:ext cx="696085" cy="58802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762375" y="4382752"/>
            <a:ext cx="118955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1743028" y="3206812"/>
            <a:ext cx="68291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951931" y="1989482"/>
            <a:ext cx="650808" cy="232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951931" y="3189412"/>
            <a:ext cx="720711" cy="174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435606" y="3704879"/>
            <a:ext cx="4069823" cy="26098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400" dirty="0"/>
          </a:p>
          <a:p>
            <a:r>
              <a:rPr lang="el-GR" sz="1400" b="1" dirty="0">
                <a:effectLst>
                  <a:outerShdw blurRad="38100" dist="38100" dir="2700000" algn="tl">
                    <a:srgbClr val="000000">
                      <a:alpha val="43137"/>
                    </a:srgbClr>
                  </a:outerShdw>
                </a:effectLst>
              </a:rPr>
              <a:t>Αδιαβάθμητη Εκπαίδευση</a:t>
            </a:r>
            <a:r>
              <a:rPr lang="en-US" sz="1400" b="1" dirty="0">
                <a:effectLst>
                  <a:outerShdw blurRad="38100" dist="38100" dir="2700000" algn="tl">
                    <a:srgbClr val="000000">
                      <a:alpha val="43137"/>
                    </a:srgbClr>
                  </a:outerShdw>
                </a:effectLst>
              </a:rPr>
              <a:t>: </a:t>
            </a:r>
            <a:r>
              <a:rPr lang="el-GR" sz="1400" b="1" dirty="0">
                <a:effectLst>
                  <a:outerShdw blurRad="38100" dist="38100" dir="2700000" algn="tl">
                    <a:srgbClr val="000000">
                      <a:alpha val="43137"/>
                    </a:srgbClr>
                  </a:outerShdw>
                </a:effectLst>
              </a:rPr>
              <a:t>Δημόσια και Ιδιωτική</a:t>
            </a:r>
            <a:r>
              <a:rPr lang="en-US" sz="1400" b="1" dirty="0">
                <a:effectLst>
                  <a:outerShdw blurRad="38100" dist="38100" dir="2700000" algn="tl">
                    <a:srgbClr val="000000">
                      <a:alpha val="43137"/>
                    </a:srgbClr>
                  </a:outerShdw>
                </a:effectLst>
              </a:rPr>
              <a:t>: </a:t>
            </a:r>
          </a:p>
          <a:p>
            <a:r>
              <a:rPr lang="el-GR" sz="1400" b="1" dirty="0">
                <a:effectLst>
                  <a:outerShdw blurRad="38100" dist="38100" dir="2700000" algn="tl">
                    <a:srgbClr val="000000">
                      <a:alpha val="43137"/>
                    </a:srgbClr>
                  </a:outerShdw>
                </a:effectLst>
              </a:rPr>
              <a:t>Α) Ινστιτούτα Επαγγελματικής Κατάρτισης Ελλάδας</a:t>
            </a:r>
            <a:endParaRPr lang="en-US" sz="1400" b="1" dirty="0">
              <a:effectLst>
                <a:outerShdw blurRad="38100" dist="38100" dir="2700000" algn="tl">
                  <a:srgbClr val="000000">
                    <a:alpha val="43137"/>
                  </a:srgbClr>
                </a:outerShdw>
              </a:effectLst>
            </a:endParaRPr>
          </a:p>
          <a:p>
            <a:r>
              <a:rPr lang="el-GR" sz="1400" b="1" dirty="0">
                <a:effectLst>
                  <a:outerShdw blurRad="38100" dist="38100" dir="2700000" algn="tl">
                    <a:srgbClr val="000000">
                      <a:alpha val="43137"/>
                    </a:srgbClr>
                  </a:outerShdw>
                </a:effectLst>
              </a:rPr>
              <a:t>(Ι.Ε.Κ.)  (Δημόσια και Ιδιωτικά)</a:t>
            </a:r>
          </a:p>
          <a:p>
            <a:r>
              <a:rPr lang="el-GR" sz="1400" b="1" dirty="0">
                <a:effectLst>
                  <a:outerShdw blurRad="38100" dist="38100" dir="2700000" algn="tl">
                    <a:srgbClr val="000000">
                      <a:alpha val="43137"/>
                    </a:srgbClr>
                  </a:outerShdw>
                </a:effectLst>
              </a:rPr>
              <a:t>Β) Εργαστήρια Ελευθέρων Σπουδών (Ελλάδα)</a:t>
            </a:r>
          </a:p>
          <a:p>
            <a:r>
              <a:rPr lang="el-GR" sz="1400" b="1" dirty="0">
                <a:effectLst>
                  <a:outerShdw blurRad="38100" dist="38100" dir="2700000" algn="tl">
                    <a:srgbClr val="000000">
                      <a:alpha val="43137"/>
                    </a:srgbClr>
                  </a:outerShdw>
                </a:effectLst>
              </a:rPr>
              <a:t>Γ)  Κρατικά Ινστιτούτα Επιμόρφωσης (Κ.Ι.Ε.) (Κύπρος)</a:t>
            </a:r>
          </a:p>
          <a:p>
            <a:r>
              <a:rPr lang="el-GR" sz="1400" b="1" dirty="0">
                <a:effectLst>
                  <a:outerShdw blurRad="38100" dist="38100" dir="2700000" algn="tl">
                    <a:srgbClr val="000000">
                      <a:alpha val="43137"/>
                    </a:srgbClr>
                  </a:outerShdw>
                </a:effectLst>
              </a:rPr>
              <a:t>Δ) Σεμινάρια Μακράς Διαρκείας Κύπρου (</a:t>
            </a:r>
            <a:r>
              <a:rPr lang="el-GR" sz="1400" b="1" dirty="0" err="1">
                <a:effectLst>
                  <a:outerShdw blurRad="38100" dist="38100" dir="2700000" algn="tl">
                    <a:srgbClr val="000000">
                      <a:alpha val="43137"/>
                    </a:srgbClr>
                  </a:outerShdw>
                </a:effectLst>
              </a:rPr>
              <a:t>ΑνΑΔ</a:t>
            </a:r>
            <a:r>
              <a:rPr lang="el-GR" sz="1400" b="1" dirty="0">
                <a:effectLst>
                  <a:outerShdw blurRad="38100" dist="38100" dir="2700000" algn="tl">
                    <a:srgbClr val="000000">
                      <a:alpha val="43137"/>
                    </a:srgbClr>
                  </a:outerShdw>
                </a:effectLst>
              </a:rPr>
              <a:t>, ΚΕΠΑ, ΚΕΒΕ, ΟΕΒ)</a:t>
            </a:r>
          </a:p>
          <a:p>
            <a:endParaRPr lang="el-GR" sz="1200" dirty="0"/>
          </a:p>
          <a:p>
            <a:pPr algn="ctr"/>
            <a:endParaRPr lang="el-GR" sz="1200" dirty="0"/>
          </a:p>
          <a:p>
            <a:pPr algn="ctr"/>
            <a:endParaRPr lang="en-US" dirty="0"/>
          </a:p>
        </p:txBody>
      </p:sp>
      <p:sp>
        <p:nvSpPr>
          <p:cNvPr id="26" name="Rectangle 25"/>
          <p:cNvSpPr/>
          <p:nvPr/>
        </p:nvSpPr>
        <p:spPr>
          <a:xfrm>
            <a:off x="6435605" y="1549100"/>
            <a:ext cx="3985907" cy="1807285"/>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200" dirty="0"/>
          </a:p>
          <a:p>
            <a:pPr marL="171450" indent="-171450" algn="ctr">
              <a:buFont typeface="Arial" panose="020B0604020202020204" pitchFamily="34" charset="0"/>
              <a:buChar char="•"/>
            </a:pPr>
            <a:endParaRPr lang="el-GR" sz="1100" dirty="0"/>
          </a:p>
          <a:p>
            <a:pPr algn="ctr"/>
            <a:endParaRPr lang="en-US" sz="1100" dirty="0"/>
          </a:p>
          <a:p>
            <a:pPr algn="ctr"/>
            <a:r>
              <a:rPr lang="el-GR" sz="1400" b="1" dirty="0">
                <a:solidFill>
                  <a:schemeClr val="bg2"/>
                </a:solidFill>
                <a:effectLst>
                  <a:outerShdw blurRad="38100" dist="38100" dir="2700000" algn="tl">
                    <a:srgbClr val="000000">
                      <a:alpha val="43137"/>
                    </a:srgbClr>
                  </a:outerShdw>
                </a:effectLst>
              </a:rPr>
              <a:t>Τριτοβάθμια Εκπαίδευση (Ανώτατη και Ανώτερη) σε άλλες χώρες. </a:t>
            </a:r>
            <a:endParaRPr lang="en-US" sz="1400" b="1" dirty="0">
              <a:solidFill>
                <a:schemeClr val="bg2"/>
              </a:solidFill>
              <a:effectLst>
                <a:outerShdw blurRad="38100" dist="38100" dir="2700000" algn="tl">
                  <a:srgbClr val="000000">
                    <a:alpha val="43137"/>
                  </a:srgbClr>
                </a:outerShdw>
              </a:effectLst>
            </a:endParaRPr>
          </a:p>
          <a:p>
            <a:pPr algn="ctr"/>
            <a:r>
              <a:rPr lang="el-GR" sz="1400" b="1" dirty="0">
                <a:solidFill>
                  <a:schemeClr val="bg2"/>
                </a:solidFill>
                <a:effectLst>
                  <a:outerShdw blurRad="38100" dist="38100" dir="2700000" algn="tl">
                    <a:srgbClr val="000000">
                      <a:alpha val="43137"/>
                    </a:srgbClr>
                  </a:outerShdw>
                </a:effectLst>
              </a:rPr>
              <a:t>Πρόσβαση</a:t>
            </a:r>
            <a:r>
              <a:rPr lang="en-US" sz="1400" b="1" dirty="0">
                <a:solidFill>
                  <a:schemeClr val="bg2"/>
                </a:solidFill>
                <a:effectLst>
                  <a:outerShdw blurRad="38100" dist="38100" dir="2700000" algn="tl">
                    <a:srgbClr val="000000">
                      <a:alpha val="43137"/>
                    </a:srgbClr>
                  </a:outerShdw>
                </a:effectLst>
              </a:rPr>
              <a:t>: </a:t>
            </a:r>
            <a:r>
              <a:rPr lang="el-GR" sz="1400" b="1" dirty="0">
                <a:solidFill>
                  <a:schemeClr val="bg2"/>
                </a:solidFill>
                <a:effectLst>
                  <a:outerShdw blurRad="38100" dist="38100" dir="2700000" algn="tl">
                    <a:srgbClr val="000000">
                      <a:alpha val="43137"/>
                    </a:srgbClr>
                  </a:outerShdw>
                </a:effectLst>
              </a:rPr>
              <a:t>Συνεξέταση προσόντων/παραγόντων (Βαθμολογία Απολυτηρίου, βαθμών σε συγκεκριμένα μαθήματα, πιθανές εξετάσεις, γνώση ξένης γλώσσας, </a:t>
            </a:r>
            <a:r>
              <a:rPr lang="en-US" sz="1400" b="1" dirty="0">
                <a:solidFill>
                  <a:schemeClr val="bg2"/>
                </a:solidFill>
                <a:effectLst>
                  <a:outerShdw blurRad="38100" dist="38100" dir="2700000" algn="tl">
                    <a:srgbClr val="000000">
                      <a:alpha val="43137"/>
                    </a:srgbClr>
                  </a:outerShdw>
                </a:effectLst>
              </a:rPr>
              <a:t>portfolio</a:t>
            </a:r>
            <a:r>
              <a:rPr lang="en-GB" sz="1400" b="1" dirty="0">
                <a:solidFill>
                  <a:schemeClr val="bg2"/>
                </a:solidFill>
                <a:effectLst>
                  <a:outerShdw blurRad="38100" dist="38100" dir="2700000" algn="tl">
                    <a:srgbClr val="000000">
                      <a:alpha val="43137"/>
                    </a:srgbClr>
                  </a:outerShdw>
                </a:effectLst>
              </a:rPr>
              <a:t> </a:t>
            </a:r>
            <a:r>
              <a:rPr lang="el-GR" sz="1400" b="1" dirty="0">
                <a:solidFill>
                  <a:schemeClr val="bg2"/>
                </a:solidFill>
                <a:effectLst>
                  <a:outerShdw blurRad="38100" dist="38100" dir="2700000" algn="tl">
                    <a:srgbClr val="000000">
                      <a:alpha val="43137"/>
                    </a:srgbClr>
                  </a:outerShdw>
                </a:effectLst>
              </a:rPr>
              <a:t>κ.λπ.)</a:t>
            </a:r>
          </a:p>
          <a:p>
            <a:pPr algn="ctr"/>
            <a:endParaRPr lang="el-GR" sz="1100" dirty="0"/>
          </a:p>
          <a:p>
            <a:pPr marL="171450" indent="-171450" algn="ctr">
              <a:buFont typeface="Arial" panose="020B0604020202020204" pitchFamily="34" charset="0"/>
              <a:buChar char="•"/>
            </a:pPr>
            <a:endParaRPr lang="el-GR" sz="1200" dirty="0"/>
          </a:p>
          <a:p>
            <a:pPr algn="ctr"/>
            <a:endParaRPr lang="el-GR" sz="1200" dirty="0"/>
          </a:p>
          <a:p>
            <a:pPr algn="ctr"/>
            <a:endParaRPr lang="en-US" dirty="0"/>
          </a:p>
        </p:txBody>
      </p:sp>
      <p:sp>
        <p:nvSpPr>
          <p:cNvPr id="21" name="Rectangle 20"/>
          <p:cNvSpPr/>
          <p:nvPr/>
        </p:nvSpPr>
        <p:spPr>
          <a:xfrm>
            <a:off x="2453771" y="5192960"/>
            <a:ext cx="1498095" cy="155263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effectLst>
                  <a:outerShdw blurRad="38100" dist="38100" dir="2700000" algn="tl">
                    <a:srgbClr val="000000">
                      <a:alpha val="43137"/>
                    </a:srgbClr>
                  </a:outerShdw>
                </a:effectLst>
              </a:rPr>
              <a:t>Δευτεροβάθμια Εκπαίδευση – Σύστημα Μαθητείας Επαγγελματικής Εκπαίδευσης και Κατάρτισης (Προπαρασκευαστική μαθητεία και Κεντρικός Κορμός)</a:t>
            </a:r>
          </a:p>
          <a:p>
            <a:pPr algn="ctr"/>
            <a:endParaRPr lang="en-US" sz="1000" dirty="0"/>
          </a:p>
        </p:txBody>
      </p:sp>
      <p:cxnSp>
        <p:nvCxnSpPr>
          <p:cNvPr id="24" name="Straight Arrow Connector 23"/>
          <p:cNvCxnSpPr/>
          <p:nvPr/>
        </p:nvCxnSpPr>
        <p:spPr>
          <a:xfrm>
            <a:off x="1398494" y="3532057"/>
            <a:ext cx="1027444" cy="171767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67828" y="5788698"/>
            <a:ext cx="1884332" cy="250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260950" y="4880817"/>
            <a:ext cx="1039" cy="3121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4962524" y="4366532"/>
            <a:ext cx="710118" cy="1622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748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1293542" y="1193181"/>
            <a:ext cx="9336360" cy="3351026"/>
          </a:xfrm>
        </p:spPr>
        <p:txBody>
          <a:bodyPr>
            <a:normAutofit fontScale="90000"/>
          </a:bodyPr>
          <a:lstStyle/>
          <a:p>
            <a:pPr algn="ctr">
              <a:lnSpc>
                <a:spcPct val="150000"/>
              </a:lnSpc>
            </a:pPr>
            <a:r>
              <a:rPr lang="el-GR" altLang="en-US" sz="4000" b="1" cap="none" dirty="0">
                <a:latin typeface="+mn-lt"/>
                <a:cs typeface="Arial" panose="020B0604020202020204" pitchFamily="34" charset="0"/>
              </a:rPr>
              <a:t>ΔΗΜΟΣΙΑ  ΤΡΙΤΟΒΑΘΜΙΑ   ΕΚΠΑΙΔΕΥΣΗ </a:t>
            </a:r>
            <a:br>
              <a:rPr lang="el-GR" altLang="en-US" sz="4000" b="1" cap="none" dirty="0">
                <a:latin typeface="+mn-lt"/>
                <a:cs typeface="Arial" panose="020B0604020202020204" pitchFamily="34" charset="0"/>
              </a:rPr>
            </a:br>
            <a:r>
              <a:rPr lang="el-GR" altLang="en-US" sz="4000" b="1" cap="none" dirty="0">
                <a:latin typeface="+mn-lt"/>
                <a:cs typeface="Arial" panose="020B0604020202020204" pitchFamily="34" charset="0"/>
              </a:rPr>
              <a:t>ΚΥΠΡΟΥ  ΚΑΙ  ΕΛΛΑΔΑΣ </a:t>
            </a:r>
            <a:br>
              <a:rPr lang="el-GR" altLang="en-US" sz="4000" b="1" cap="none" dirty="0">
                <a:latin typeface="+mn-lt"/>
                <a:cs typeface="Arial" panose="020B0604020202020204" pitchFamily="34" charset="0"/>
              </a:rPr>
            </a:br>
            <a:br>
              <a:rPr lang="el-GR" altLang="en-US" sz="4000" b="1" cap="none" dirty="0">
                <a:latin typeface="+mn-lt"/>
                <a:cs typeface="Arial" panose="020B0604020202020204" pitchFamily="34" charset="0"/>
              </a:rPr>
            </a:br>
            <a:r>
              <a:rPr lang="el-GR" altLang="en-US" sz="4000" b="1" cap="none" dirty="0">
                <a:latin typeface="+mn-lt"/>
                <a:cs typeface="Arial" panose="020B0604020202020204" pitchFamily="34" charset="0"/>
              </a:rPr>
              <a:t>ΔΙΑΔΙΚΑΣΙΑ   ΠΡΟΣΒΑΣΗΣ  (202</a:t>
            </a:r>
            <a:r>
              <a:rPr lang="el-GR" altLang="en-US" sz="4000" b="1" dirty="0">
                <a:latin typeface="+mn-lt"/>
                <a:cs typeface="Arial" panose="020B0604020202020204" pitchFamily="34" charset="0"/>
              </a:rPr>
              <a:t>4</a:t>
            </a:r>
            <a:r>
              <a:rPr lang="el-GR" altLang="en-US" sz="4000" b="1" cap="none" dirty="0">
                <a:latin typeface="+mn-lt"/>
                <a:cs typeface="Arial" panose="020B0604020202020204" pitchFamily="34" charset="0"/>
              </a:rPr>
              <a:t>)</a:t>
            </a:r>
            <a:endParaRPr lang="el-GR" sz="4000" b="1" dirty="0">
              <a:latin typeface="+mn-lt"/>
              <a:cs typeface="Arial" panose="020B0604020202020204" pitchFamily="34" charset="0"/>
            </a:endParaRPr>
          </a:p>
        </p:txBody>
      </p:sp>
      <p:sp>
        <p:nvSpPr>
          <p:cNvPr id="5" name="Title 1">
            <a:extLst>
              <a:ext uri="{FF2B5EF4-FFF2-40B4-BE49-F238E27FC236}">
                <a16:creationId xmlns:a16="http://schemas.microsoft.com/office/drawing/2014/main" id="{18EBB7A6-CC12-40F9-A6BE-D32386D81A49}"/>
              </a:ext>
            </a:extLst>
          </p:cNvPr>
          <p:cNvSpPr txBox="1">
            <a:spLocks/>
          </p:cNvSpPr>
          <p:nvPr/>
        </p:nvSpPr>
        <p:spPr>
          <a:xfrm>
            <a:off x="1876425" y="2162175"/>
            <a:ext cx="8753476" cy="13477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latinLnBrk="1">
              <a:lnSpc>
                <a:spcPct val="100000"/>
              </a:lnSpc>
            </a:pPr>
            <a:endParaRPr lang="en-GB" dirty="0"/>
          </a:p>
        </p:txBody>
      </p:sp>
      <p:sp>
        <p:nvSpPr>
          <p:cNvPr id="4" name="Footer Placeholder 3"/>
          <p:cNvSpPr>
            <a:spLocks noGrp="1"/>
          </p:cNvSpPr>
          <p:nvPr>
            <p:ph type="ftr" sz="quarter" idx="11"/>
          </p:nvPr>
        </p:nvSpPr>
        <p:spPr>
          <a:xfrm>
            <a:off x="4038600" y="6312389"/>
            <a:ext cx="4114800" cy="365125"/>
          </a:xfrm>
        </p:spPr>
        <p:txBody>
          <a:bodyPr/>
          <a:lstStyle/>
          <a:p>
            <a:endParaRPr lang="en-US" dirty="0"/>
          </a:p>
          <a:p>
            <a:r>
              <a:rPr lang="el-GR" dirty="0"/>
              <a:t>Υπηρεσία Συμβουλευτικής και Επαγγελματικής Αγωγής, Οκτώβριος 2023</a:t>
            </a:r>
            <a:endParaRPr lang="en-US" dirty="0"/>
          </a:p>
          <a:p>
            <a:endParaRPr lang="en-GB" dirty="0"/>
          </a:p>
        </p:txBody>
      </p:sp>
    </p:spTree>
    <p:extLst>
      <p:ext uri="{BB962C8B-B14F-4D97-AF65-F5344CB8AC3E}">
        <p14:creationId xmlns:p14="http://schemas.microsoft.com/office/powerpoint/2010/main" val="580307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1402-F127-7EE3-23AE-3088B5042FFE}"/>
              </a:ext>
            </a:extLst>
          </p:cNvPr>
          <p:cNvSpPr>
            <a:spLocks noGrp="1"/>
          </p:cNvSpPr>
          <p:nvPr>
            <p:ph type="title"/>
          </p:nvPr>
        </p:nvSpPr>
        <p:spPr/>
        <p:txBody>
          <a:bodyPr/>
          <a:lstStyle/>
          <a:p>
            <a:pPr algn="ctr"/>
            <a:r>
              <a:rPr lang="en-US" dirty="0"/>
              <a:t> </a:t>
            </a:r>
            <a:r>
              <a:rPr lang="el-GR" sz="3200" dirty="0">
                <a:latin typeface="+mn-lt"/>
              </a:rPr>
              <a:t>ΔΗΜΟΣΙΑ ΤΡΙΤΟΒΑΘΜΙΑ ΕΚΠΑΙΔΕΥΣΗ ΚΥΠΡΟΥ ΚΑΙ ΕΛΛΑΔΑΣ</a:t>
            </a:r>
            <a:endParaRPr lang="en-CY" sz="3200" dirty="0">
              <a:latin typeface="+mn-lt"/>
            </a:endParaRPr>
          </a:p>
        </p:txBody>
      </p:sp>
      <p:sp>
        <p:nvSpPr>
          <p:cNvPr id="3" name="Content Placeholder 2">
            <a:extLst>
              <a:ext uri="{FF2B5EF4-FFF2-40B4-BE49-F238E27FC236}">
                <a16:creationId xmlns:a16="http://schemas.microsoft.com/office/drawing/2014/main" id="{AFDA4DC8-2DDD-C069-2BCD-53B6CFD4A082}"/>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effectLst>
                  <a:outerShdw blurRad="38100" dist="38100" dir="2700000" algn="tl">
                    <a:srgbClr val="C0C0C0"/>
                  </a:outerShdw>
                </a:effectLst>
                <a:uLnTx/>
                <a:uFillTx/>
                <a:latin typeface="Times New Roman" pitchFamily="18" charset="0"/>
                <a:ea typeface="+mn-ea"/>
                <a:cs typeface="+mn-cs"/>
              </a:rPr>
              <a:t>4  </a:t>
            </a:r>
            <a: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Επιστημονικά Πεδία Α.Α.Ε.Ι. </a:t>
            </a:r>
            <a:r>
              <a:rPr kumimoji="0" lang="en-US"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 K</a:t>
            </a:r>
            <a:r>
              <a:rPr kumimoji="0" lang="el-GR" sz="2400" b="1" i="0" u="none" strike="noStrike" kern="1200" cap="none" spc="0" normalizeH="0" baseline="0" noProof="0" dirty="0" err="1">
                <a:ln>
                  <a:noFill/>
                </a:ln>
                <a:effectLst>
                  <a:outerShdw blurRad="38100" dist="38100" dir="2700000" algn="tl">
                    <a:srgbClr val="C0C0C0"/>
                  </a:outerShdw>
                </a:effectLst>
                <a:uLnTx/>
                <a:uFillTx/>
                <a:latin typeface="Calibri" panose="020F0502020204030204"/>
                <a:ea typeface="+mn-ea"/>
                <a:cs typeface="+mn-cs"/>
              </a:rPr>
              <a:t>ύπρου</a:t>
            </a:r>
            <a:b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b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4  Επιστημονικά Πεδία Α.Α.Ε.Ι.  Ελλάδας </a:t>
            </a:r>
            <a:b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b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br>
              <a:rPr kumimoji="0" lang="el-GR" sz="2400" b="1"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r>
              <a:rPr kumimoji="0" lang="el-GR" sz="1800" b="0"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 Συναφές περιεχόμενο σπουδών - Σχετικό συγγενές αντικείμενο εργασίας</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l-GR" sz="1800" b="0"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br>
            <a:r>
              <a:rPr kumimoji="0" lang="el-GR" sz="1800" b="0" i="0" u="none" strike="noStrike" kern="1200" cap="none" spc="0" normalizeH="0" baseline="0" noProof="0" dirty="0">
                <a:ln>
                  <a:noFill/>
                </a:ln>
                <a:effectLst>
                  <a:outerShdw blurRad="38100" dist="38100" dir="2700000" algn="tl">
                    <a:srgbClr val="C0C0C0"/>
                  </a:outerShdw>
                </a:effectLst>
                <a:uLnTx/>
                <a:uFillTx/>
                <a:latin typeface="Calibri" panose="020F0502020204030204"/>
                <a:ea typeface="+mn-ea"/>
                <a:cs typeface="+mn-cs"/>
              </a:rPr>
              <a:t>=Τα ίδια σχεδόν εξεταζόμενα μαθήματα Πρόσβασης σε Τμήματα του ίδιου Επιστημονικού Πεδίου</a:t>
            </a:r>
            <a:endParaRPr kumimoji="0" lang="en-US" sz="1800" b="0" i="0" u="none" strike="noStrike" kern="1200" cap="none" spc="0" normalizeH="0" baseline="0" noProof="0" dirty="0">
              <a:ln>
                <a:noFill/>
              </a:ln>
              <a:effectLst/>
              <a:uLnTx/>
              <a:uFillTx/>
              <a:latin typeface="Calibri" panose="020F0502020204030204"/>
              <a:ea typeface="+mn-ea"/>
              <a:cs typeface="+mn-cs"/>
            </a:endParaRPr>
          </a:p>
          <a:p>
            <a:endParaRPr lang="en-CY" dirty="0"/>
          </a:p>
        </p:txBody>
      </p:sp>
    </p:spTree>
    <p:extLst>
      <p:ext uri="{BB962C8B-B14F-4D97-AF65-F5344CB8AC3E}">
        <p14:creationId xmlns:p14="http://schemas.microsoft.com/office/powerpoint/2010/main" val="3385604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E15B1-FFCE-3D38-79A6-C9D7E66CE576}"/>
              </a:ext>
            </a:extLst>
          </p:cNvPr>
          <p:cNvSpPr>
            <a:spLocks noGrp="1"/>
          </p:cNvSpPr>
          <p:nvPr>
            <p:ph type="title"/>
          </p:nvPr>
        </p:nvSpPr>
        <p:spPr>
          <a:xfrm>
            <a:off x="838200" y="391502"/>
            <a:ext cx="10515600" cy="1325563"/>
          </a:xfrm>
        </p:spPr>
        <p:txBody>
          <a:bodyPr>
            <a:normAutofit fontScale="90000"/>
          </a:bodyPr>
          <a:lstStyle/>
          <a:p>
            <a:pPr marL="0" marR="0" lvl="0" indent="0" algn="ctr" defTabSz="514350" rtl="0" eaLnBrk="1" fontAlgn="auto" latinLnBrk="0" hangingPunct="1">
              <a:lnSpc>
                <a:spcPct val="100000"/>
              </a:lnSpc>
              <a:spcBef>
                <a:spcPts val="563"/>
              </a:spcBef>
              <a:spcAft>
                <a:spcPts val="0"/>
              </a:spcAft>
              <a:tabLst/>
              <a:defRPr/>
            </a:pPr>
            <a:br>
              <a:rPr kumimoji="0" lang="el-GR" sz="2800" b="1" i="0" u="none" strike="noStrike" kern="1200" cap="none" spc="0" normalizeH="0" baseline="0" noProof="0" dirty="0">
                <a:ln>
                  <a:noFill/>
                </a:ln>
                <a:solidFill>
                  <a:srgbClr val="134770"/>
                </a:solidFill>
                <a:effectLst>
                  <a:outerShdw blurRad="38100" dist="38100" dir="2700000" algn="tl">
                    <a:srgbClr val="000000">
                      <a:alpha val="43137"/>
                    </a:srgbClr>
                  </a:outerShdw>
                </a:effectLst>
                <a:uLnTx/>
                <a:uFillTx/>
                <a:latin typeface="+mn-lt"/>
                <a:ea typeface="+mn-ea"/>
                <a:cs typeface="Arial" panose="020B0604020202020204" pitchFamily="34" charset="0"/>
              </a:rPr>
            </a:br>
            <a:r>
              <a:rPr kumimoji="0" lang="el-GR" sz="2800" i="0" u="none" strike="noStrike" kern="1200" cap="none" spc="0" normalizeH="0" baseline="0" noProof="0" dirty="0">
                <a:ln>
                  <a:noFill/>
                </a:ln>
                <a:uLnTx/>
                <a:uFillTx/>
                <a:latin typeface="+mn-lt"/>
                <a:ea typeface="+mn-ea"/>
                <a:cs typeface="Arial" panose="020B0604020202020204" pitchFamily="34" charset="0"/>
              </a:rPr>
              <a:t>ΕΠΙΣΤΗΜΟΝΙΚΑ ΠΕΔΙΑ: </a:t>
            </a:r>
            <a:br>
              <a:rPr lang="el-GR" sz="2800" dirty="0">
                <a:effectLst>
                  <a:outerShdw blurRad="38100" dist="38100" dir="2700000" algn="tl">
                    <a:srgbClr val="000000">
                      <a:alpha val="43137"/>
                    </a:srgbClr>
                  </a:outerShdw>
                </a:effectLst>
                <a:latin typeface="+mn-lt"/>
                <a:ea typeface="+mn-ea"/>
                <a:cs typeface="Arial" panose="020B0604020202020204" pitchFamily="34" charset="0"/>
              </a:rPr>
            </a:br>
            <a:r>
              <a:rPr kumimoji="0" lang="el-GR" sz="1800" b="0" i="0" u="none" strike="noStrike" kern="1200" cap="none" spc="0" normalizeH="0" baseline="0" noProof="0" dirty="0">
                <a:ln>
                  <a:noFill/>
                </a:ln>
                <a:effectLst/>
                <a:uLnTx/>
                <a:uFillTx/>
                <a:latin typeface="+mn-lt"/>
                <a:ea typeface="+mn-ea"/>
                <a:cs typeface="Times New Roman" panose="02020603050405020304" pitchFamily="18" charset="0"/>
              </a:rPr>
              <a:t>Ομαδοποίηση Τμημάτων που ανήκουν σε διάφορες Σχολές στα Δημόσια ΑΑΕΙ Κύπρου και Ελλάδας. </a:t>
            </a:r>
            <a:br>
              <a:rPr kumimoji="0" lang="el-GR" sz="1800" b="0" i="0" u="none" strike="noStrike" kern="1200" cap="none" spc="0" normalizeH="0" baseline="0" noProof="0" dirty="0">
                <a:ln>
                  <a:noFill/>
                </a:ln>
                <a:effectLst/>
                <a:uLnTx/>
                <a:uFillTx/>
                <a:latin typeface="+mn-lt"/>
                <a:ea typeface="+mn-ea"/>
                <a:cs typeface="Times New Roman" panose="02020603050405020304" pitchFamily="18" charset="0"/>
              </a:rPr>
            </a:br>
            <a:r>
              <a:rPr kumimoji="0" lang="el-GR" sz="1800" b="0" i="0" u="none" strike="noStrike" kern="1200" cap="none" spc="0" normalizeH="0" baseline="0" noProof="0" dirty="0">
                <a:ln>
                  <a:noFill/>
                </a:ln>
                <a:effectLst/>
                <a:uLnTx/>
                <a:uFillTx/>
                <a:latin typeface="+mn-lt"/>
                <a:ea typeface="+mn-ea"/>
                <a:cs typeface="Times New Roman" panose="02020603050405020304" pitchFamily="18" charset="0"/>
              </a:rPr>
              <a:t>Επιλογή από </a:t>
            </a:r>
            <a:r>
              <a:rPr kumimoji="0" lang="el-GR" sz="1800" b="1" i="0" u="sng" strike="noStrike" kern="1200" cap="none" spc="0" normalizeH="0" baseline="0" noProof="0" dirty="0">
                <a:ln>
                  <a:noFill/>
                </a:ln>
                <a:effectLst/>
                <a:uLnTx/>
                <a:uFillTx/>
                <a:latin typeface="+mn-lt"/>
                <a:ea typeface="+mn-ea"/>
                <a:cs typeface="Times New Roman" panose="02020603050405020304" pitchFamily="18" charset="0"/>
              </a:rPr>
              <a:t>ένα μόνο </a:t>
            </a:r>
            <a:r>
              <a:rPr kumimoji="0" lang="el-GR" sz="1800" b="0" i="0" u="none" strike="noStrike" kern="1200" cap="none" spc="0" normalizeH="0" baseline="0" noProof="0" dirty="0">
                <a:ln>
                  <a:noFill/>
                </a:ln>
                <a:effectLst/>
                <a:uLnTx/>
                <a:uFillTx/>
                <a:latin typeface="+mn-lt"/>
                <a:ea typeface="+mn-ea"/>
                <a:cs typeface="Times New Roman" panose="02020603050405020304" pitchFamily="18" charset="0"/>
              </a:rPr>
              <a:t>Επιστημονικό Πεδίο κατά την υποβολή της Δήλωσης Προτίμησης των Σχολών/Τμημάτων των ΑΑΕΙ Ελλάδας.</a:t>
            </a:r>
            <a:br>
              <a:rPr kumimoji="0" lang="el-GR" sz="1800" b="0" i="0" u="none" strike="noStrike" kern="1200" cap="none" spc="0" normalizeH="0" baseline="0" noProof="0" dirty="0">
                <a:ln>
                  <a:noFill/>
                </a:ln>
                <a:solidFill>
                  <a:srgbClr val="134770"/>
                </a:solidFill>
                <a:effectLst/>
                <a:uLnTx/>
                <a:uFillTx/>
                <a:latin typeface="Times New Roman" panose="02020603050405020304" pitchFamily="18" charset="0"/>
                <a:ea typeface="+mn-ea"/>
                <a:cs typeface="Times New Roman" panose="02020603050405020304" pitchFamily="18" charset="0"/>
              </a:rPr>
            </a:br>
            <a:endParaRPr lang="en-CY" dirty="0"/>
          </a:p>
        </p:txBody>
      </p:sp>
      <p:pic>
        <p:nvPicPr>
          <p:cNvPr id="6" name="Content Placeholder 5">
            <a:extLst>
              <a:ext uri="{FF2B5EF4-FFF2-40B4-BE49-F238E27FC236}">
                <a16:creationId xmlns:a16="http://schemas.microsoft.com/office/drawing/2014/main" id="{796DE2EF-4E6A-C612-845D-4580C8D3A6CA}"/>
              </a:ext>
            </a:extLst>
          </p:cNvPr>
          <p:cNvPicPr>
            <a:picLocks noGrp="1" noChangeAspect="1"/>
          </p:cNvPicPr>
          <p:nvPr>
            <p:ph idx="1"/>
          </p:nvPr>
        </p:nvPicPr>
        <p:blipFill>
          <a:blip r:embed="rId2"/>
          <a:stretch>
            <a:fillRect/>
          </a:stretch>
        </p:blipFill>
        <p:spPr>
          <a:xfrm>
            <a:off x="2233849" y="2074791"/>
            <a:ext cx="7724301" cy="3853006"/>
          </a:xfrm>
        </p:spPr>
      </p:pic>
      <p:sp>
        <p:nvSpPr>
          <p:cNvPr id="4" name="Footer Placeholder 3">
            <a:extLst>
              <a:ext uri="{FF2B5EF4-FFF2-40B4-BE49-F238E27FC236}">
                <a16:creationId xmlns:a16="http://schemas.microsoft.com/office/drawing/2014/main" id="{DAA28CB2-A852-2592-CBB2-EFE7A7DFA2BA}"/>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2023</a:t>
            </a:r>
            <a:endParaRPr lang="en-US" dirty="0"/>
          </a:p>
        </p:txBody>
      </p:sp>
    </p:spTree>
    <p:extLst>
      <p:ext uri="{BB962C8B-B14F-4D97-AF65-F5344CB8AC3E}">
        <p14:creationId xmlns:p14="http://schemas.microsoft.com/office/powerpoint/2010/main" val="3195528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47905-1AEB-A161-CBDC-4C75DA67FF5C}"/>
              </a:ext>
            </a:extLst>
          </p:cNvPr>
          <p:cNvSpPr>
            <a:spLocks noGrp="1"/>
          </p:cNvSpPr>
          <p:nvPr>
            <p:ph type="title"/>
          </p:nvPr>
        </p:nvSpPr>
        <p:spPr/>
        <p:txBody>
          <a:bodyPr>
            <a:noAutofit/>
          </a:bodyPr>
          <a:lstStyle/>
          <a:p>
            <a:pPr algn="ctr"/>
            <a:r>
              <a:rPr lang="el-GR" sz="3200" dirty="0">
                <a:latin typeface="+mn-lt"/>
                <a:cs typeface="Arial" panose="020B0604020202020204" pitchFamily="34" charset="0"/>
              </a:rPr>
              <a:t>1</a:t>
            </a:r>
            <a:r>
              <a:rPr lang="el-GR" sz="3200" baseline="30000" dirty="0">
                <a:latin typeface="+mn-lt"/>
                <a:cs typeface="Arial" panose="020B0604020202020204" pitchFamily="34" charset="0"/>
              </a:rPr>
              <a:t>Ο  </a:t>
            </a:r>
            <a:r>
              <a:rPr lang="el-GR" sz="3200" dirty="0">
                <a:latin typeface="+mn-lt"/>
                <a:cs typeface="Arial" panose="020B0604020202020204" pitchFamily="34" charset="0"/>
              </a:rPr>
              <a:t>ΕΠΙΣΤΗΜΟΝΙΚΟ   ΠΕΔΙΟ  </a:t>
            </a:r>
            <a:br>
              <a:rPr lang="el-GR" sz="3200" dirty="0">
                <a:latin typeface="+mn-lt"/>
                <a:cs typeface="Arial" panose="020B0604020202020204" pitchFamily="34" charset="0"/>
              </a:rPr>
            </a:br>
            <a:r>
              <a:rPr lang="el-GR" sz="3200" dirty="0">
                <a:latin typeface="+mn-lt"/>
                <a:cs typeface="Arial" panose="020B0604020202020204" pitchFamily="34" charset="0"/>
              </a:rPr>
              <a:t> ΑΝΘΡΩΠΙΣΤΙΚΩΝ , ΝΟΜΙΚΩΝ    ΚΑΙ    ΚΟΙΝΩΝΙΚΩΝ    ΕΠΙΣΤΗΜΩΝ</a:t>
            </a:r>
            <a:endParaRPr lang="en-CY" sz="3200" dirty="0">
              <a:latin typeface="+mn-lt"/>
            </a:endParaRPr>
          </a:p>
        </p:txBody>
      </p:sp>
      <p:sp>
        <p:nvSpPr>
          <p:cNvPr id="3" name="Content Placeholder 2">
            <a:extLst>
              <a:ext uri="{FF2B5EF4-FFF2-40B4-BE49-F238E27FC236}">
                <a16:creationId xmlns:a16="http://schemas.microsoft.com/office/drawing/2014/main" id="{57DB466F-FF72-CD5C-64D1-4BBF4DB8FE00}"/>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None/>
              <a:tabLst/>
              <a:defRPr/>
            </a:pPr>
            <a:r>
              <a:rPr kumimoji="0" lang="el-GR" sz="2400" i="0" u="none" strike="noStrike" kern="1200" cap="none" spc="0" normalizeH="0" baseline="0" noProof="0" dirty="0">
                <a:ln>
                  <a:noFill/>
                </a:ln>
                <a:uLnTx/>
                <a:uFillTx/>
                <a:ea typeface="+mn-ea"/>
                <a:cs typeface="Arial" panose="020B0604020202020204" pitchFamily="34" charset="0"/>
              </a:rPr>
              <a:t>Α) Πανεπιστήμια </a:t>
            </a:r>
            <a:r>
              <a:rPr kumimoji="0" lang="el-GR" sz="2400" b="1"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a:t>
            </a: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  (Περιεκτική αναφορά)</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Θεολογικές, Φιλολογικές και Παιδαγωγικές Επιστήμες</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Σύγχρονες Ανθρωπιστικές και Κοινωνικές Επιστήμες (Νομική, Πολιτική </a:t>
            </a:r>
            <a:r>
              <a:rPr kumimoji="0" lang="el-GR" sz="2400" b="1" i="0" u="none" strike="noStrike" kern="1200" cap="none" spc="0" normalizeH="0" baseline="0" noProof="0" dirty="0">
                <a:ln>
                  <a:noFill/>
                </a:ln>
                <a:effectLst/>
                <a:uLnTx/>
                <a:uFillTx/>
                <a:ea typeface="+mn-ea"/>
                <a:cs typeface="Arial" panose="020B0604020202020204" pitchFamily="34" charset="0"/>
              </a:rPr>
              <a:t>Επιστήμη, </a:t>
            </a: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Κοινωνιολογία, Ψυχολογία, Δημοσιογραφία, Μ.Μ.Ε. , Θεατρολογία, Μουσικές Σπουδές)</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Ξένες Γλώσσες, Μετάφραση- Διερμηνεία, Βαλκανικές Σπουδές, Τουρκικές Σπουδές</a:t>
            </a:r>
          </a:p>
          <a:p>
            <a:pPr marL="228600" marR="0" lvl="0" indent="-228600" algn="l" defTabSz="914400" rtl="0" eaLnBrk="1" fontAlgn="auto" latinLnBrk="0" hangingPunct="1">
              <a:lnSpc>
                <a:spcPct val="90000"/>
              </a:lnSpc>
              <a:spcBef>
                <a:spcPts val="1000"/>
              </a:spcBef>
              <a:spcAft>
                <a:spcPts val="0"/>
              </a:spcAft>
              <a:buClrTx/>
              <a:buSzPct val="125000"/>
              <a:buFont typeface="Arial" panose="020B0604020202020204" pitchFamily="34" charset="0"/>
              <a:buChar char="•"/>
              <a:tabLst/>
              <a:defRPr/>
            </a:pPr>
            <a:r>
              <a:rPr kumimoji="0" lang="el-GR" sz="2400" b="0" i="0" u="none" strike="noStrike" kern="1200" cap="none" spc="0" normalizeH="0" baseline="0" noProof="0" dirty="0">
                <a:ln>
                  <a:noFill/>
                </a:ln>
                <a:effectLst>
                  <a:outerShdw blurRad="38100" dist="38100" dir="2700000" algn="tl">
                    <a:srgbClr val="C0C0C0"/>
                  </a:outerShdw>
                </a:effectLst>
                <a:uLnTx/>
                <a:uFillTx/>
                <a:ea typeface="+mn-ea"/>
                <a:cs typeface="Arial" panose="020B0604020202020204" pitchFamily="34" charset="0"/>
              </a:rPr>
              <a:t>Στρατολογική σχολή Σ.Σ.Α.Σ. , κ.ά.</a:t>
            </a:r>
          </a:p>
          <a:p>
            <a:pPr marL="0" marR="0" lvl="0" indent="0" algn="l" defTabSz="914400" rtl="0" eaLnBrk="1" fontAlgn="auto" latinLnBrk="0" hangingPunct="1">
              <a:lnSpc>
                <a:spcPct val="90000"/>
              </a:lnSpc>
              <a:spcBef>
                <a:spcPts val="1000"/>
              </a:spcBef>
              <a:spcAft>
                <a:spcPts val="0"/>
              </a:spcAft>
              <a:buClrTx/>
              <a:buSzPct val="125000"/>
              <a:buFont typeface="Arial" panose="020B0604020202020204" pitchFamily="34" charset="0"/>
              <a:buNone/>
              <a:tabLst/>
              <a:defRPr/>
            </a:pPr>
            <a:r>
              <a:rPr kumimoji="0" lang="el-GR" sz="2400" i="0" u="none" strike="noStrike" kern="1200" cap="none" spc="0" normalizeH="0" baseline="0" noProof="0" dirty="0">
                <a:ln>
                  <a:noFill/>
                </a:ln>
                <a:uLnTx/>
                <a:uFillTx/>
                <a:ea typeface="+mn-ea"/>
                <a:cs typeface="Arial" panose="020B0604020202020204" pitchFamily="34" charset="0"/>
              </a:rPr>
              <a:t>Β) Ανώτατες Εκκλησιαστικές Ακαδημίες (Α.Ε.Α.)</a:t>
            </a:r>
          </a:p>
          <a:p>
            <a:endParaRPr lang="en-CY" dirty="0"/>
          </a:p>
        </p:txBody>
      </p:sp>
      <p:sp>
        <p:nvSpPr>
          <p:cNvPr id="4" name="Footer Placeholder 3">
            <a:extLst>
              <a:ext uri="{FF2B5EF4-FFF2-40B4-BE49-F238E27FC236}">
                <a16:creationId xmlns:a16="http://schemas.microsoft.com/office/drawing/2014/main" id="{911D24F0-0817-5070-F8D2-449EC90B958C}"/>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2700156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152D-C687-46A4-49E5-D65991C58716}"/>
              </a:ext>
            </a:extLst>
          </p:cNvPr>
          <p:cNvSpPr>
            <a:spLocks noGrp="1"/>
          </p:cNvSpPr>
          <p:nvPr>
            <p:ph type="title"/>
          </p:nvPr>
        </p:nvSpPr>
        <p:spPr/>
        <p:txBody>
          <a:bodyPr>
            <a:noAutofit/>
          </a:bodyPr>
          <a:lstStyle/>
          <a:p>
            <a:pPr algn="ctr"/>
            <a:r>
              <a:rPr kumimoji="0" lang="el-GR" sz="3200" i="0" strike="noStrike" kern="1200" cap="all" spc="0" normalizeH="0" baseline="0" noProof="0" dirty="0">
                <a:ln>
                  <a:noFill/>
                </a:ln>
                <a:uLnTx/>
                <a:uFillTx/>
                <a:latin typeface="+mn-lt"/>
                <a:ea typeface="+mj-ea"/>
                <a:cs typeface="Arial" panose="020B0604020202020204" pitchFamily="34" charset="0"/>
              </a:rPr>
              <a:t>2</a:t>
            </a:r>
            <a:r>
              <a:rPr kumimoji="0" lang="el-GR" sz="3200" i="0" strike="noStrike" kern="1200" cap="all" spc="0" normalizeH="0" baseline="30000" noProof="0" dirty="0">
                <a:ln>
                  <a:noFill/>
                </a:ln>
                <a:uLnTx/>
                <a:uFillTx/>
                <a:latin typeface="+mn-lt"/>
                <a:ea typeface="+mj-ea"/>
                <a:cs typeface="Arial" panose="020B0604020202020204" pitchFamily="34" charset="0"/>
              </a:rPr>
              <a:t>ο</a:t>
            </a:r>
            <a:r>
              <a:rPr kumimoji="0" lang="el-GR" sz="3200" i="0" strike="noStrike" kern="1200" cap="all" spc="0" normalizeH="0" baseline="0" noProof="0" dirty="0">
                <a:ln>
                  <a:noFill/>
                </a:ln>
                <a:uLnTx/>
                <a:uFillTx/>
                <a:latin typeface="+mn-lt"/>
                <a:ea typeface="+mj-ea"/>
                <a:cs typeface="Arial" panose="020B0604020202020204" pitchFamily="34" charset="0"/>
              </a:rPr>
              <a:t> ΕΠΙΣΤΗΜΟΝΙΚΟ ΠΕΔΙΟ </a:t>
            </a:r>
            <a:br>
              <a:rPr kumimoji="0" lang="el-GR" sz="3200" i="0" strike="noStrike" kern="1200" cap="all" spc="0" normalizeH="0" baseline="0" noProof="0" dirty="0">
                <a:ln>
                  <a:noFill/>
                </a:ln>
                <a:uLnTx/>
                <a:uFillTx/>
                <a:latin typeface="+mn-lt"/>
                <a:cs typeface="Arial" panose="020B0604020202020204" pitchFamily="34" charset="0"/>
              </a:rPr>
            </a:br>
            <a:r>
              <a:rPr kumimoji="0" lang="el-GR" sz="3200" i="0" strike="noStrike" kern="1200" cap="all" spc="0" normalizeH="0" baseline="0" noProof="0" dirty="0">
                <a:ln>
                  <a:noFill/>
                </a:ln>
                <a:uLnTx/>
                <a:uFillTx/>
                <a:latin typeface="+mn-lt"/>
                <a:cs typeface="Arial" panose="020B0604020202020204" pitchFamily="34" charset="0"/>
              </a:rPr>
              <a:t>ΘΕΤΙΚΩΝ ΚΑΙ ΤΕΧΝΟΛΟΓΙΚΩΝ ΕΠΙΣΤΗΜΩΝ</a:t>
            </a:r>
            <a:endParaRPr lang="en-CY" sz="3200" dirty="0">
              <a:latin typeface="+mn-lt"/>
            </a:endParaRPr>
          </a:p>
        </p:txBody>
      </p:sp>
      <p:sp>
        <p:nvSpPr>
          <p:cNvPr id="3" name="Content Placeholder 2">
            <a:extLst>
              <a:ext uri="{FF2B5EF4-FFF2-40B4-BE49-F238E27FC236}">
                <a16:creationId xmlns:a16="http://schemas.microsoft.com/office/drawing/2014/main" id="{BDD82449-93D5-8A84-FFB5-D8209B5B9F8F}"/>
              </a:ext>
            </a:extLst>
          </p:cNvPr>
          <p:cNvSpPr>
            <a:spLocks noGrp="1"/>
          </p:cNvSpPr>
          <p:nvPr>
            <p:ph idx="1"/>
          </p:nvPr>
        </p:nvSpPr>
        <p:spPr/>
        <p:txBody>
          <a:bodyPr>
            <a:normAutofit/>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400" i="0" u="none" strike="noStrike" kern="1200" cap="none" spc="0" normalizeH="0" baseline="0" noProof="0" dirty="0">
                <a:ln>
                  <a:noFill/>
                </a:ln>
                <a:uLnTx/>
                <a:uFillTx/>
                <a:ea typeface="+mn-ea"/>
                <a:cs typeface="Arial" panose="020B0604020202020204" pitchFamily="34" charset="0"/>
              </a:rPr>
              <a:t>Α) Πανεπιστήμια - Πολυτεχνεία: (Περιεκτική αναφορά) </a:t>
            </a:r>
            <a:br>
              <a:rPr kumimoji="0" lang="el-GR" sz="2400" i="0" u="none" strike="noStrike" kern="1200" cap="none" spc="0" normalizeH="0" baseline="0" noProof="0" dirty="0">
                <a:ln>
                  <a:noFill/>
                </a:ln>
                <a:uLnTx/>
                <a:uFillTx/>
                <a:ea typeface="+mn-ea"/>
                <a:cs typeface="Arial" panose="020B0604020202020204" pitchFamily="34" charset="0"/>
              </a:rPr>
            </a:br>
            <a:r>
              <a:rPr kumimoji="0" lang="el-GR" sz="2400" i="0" u="none" strike="noStrike" kern="1200" cap="none" spc="0" normalizeH="0" baseline="0" noProof="0" dirty="0">
                <a:ln>
                  <a:noFill/>
                </a:ln>
                <a:uLnTx/>
                <a:uFillTx/>
                <a:ea typeface="+mn-ea"/>
                <a:cs typeface="Arial" panose="020B0604020202020204" pitchFamily="34" charset="0"/>
              </a:rPr>
              <a:t>Μαθηματικά, Φυσική, Χημεία, Γεωλογία, Δασολογία, Βιολογία, Πληροφορική, Αρχιτεκτονική, Πολιτική Μηχανική, Αγρονομία / Τοπογραφία, Γεωπονία, Μηχανολογία, Ηλεκτρολογία, Αεροναυπηγική , </a:t>
            </a:r>
            <a:r>
              <a:rPr kumimoji="0" lang="el-GR" sz="2400" i="0" u="none" strike="noStrike" kern="1200" cap="none" spc="0" normalizeH="0" baseline="0" noProof="0" dirty="0" err="1">
                <a:ln>
                  <a:noFill/>
                </a:ln>
                <a:uLnTx/>
                <a:uFillTx/>
                <a:ea typeface="+mn-ea"/>
                <a:cs typeface="Arial" panose="020B0604020202020204" pitchFamily="34" charset="0"/>
              </a:rPr>
              <a:t>Ναυπηγική</a:t>
            </a:r>
            <a:r>
              <a:rPr kumimoji="0" lang="el-GR" sz="2400" i="0" u="none" strike="noStrike" kern="1200" cap="none" spc="0" normalizeH="0" baseline="0" noProof="0" dirty="0">
                <a:ln>
                  <a:noFill/>
                </a:ln>
                <a:uLnTx/>
                <a:uFillTx/>
                <a:ea typeface="+mn-ea"/>
                <a:cs typeface="Arial" panose="020B0604020202020204" pitchFamily="34" charset="0"/>
              </a:rPr>
              <a:t> Μηχανική και Μηχανική Περιβάλλοντος, Μουσικές Σπουδές, Φυσική Αγωγή, Στρατιωτικές Σχολές</a:t>
            </a:r>
            <a:br>
              <a:rPr kumimoji="0" lang="el-GR" sz="2400" i="0" u="none" strike="noStrike" kern="1200" cap="none" spc="0" normalizeH="0" baseline="0" noProof="0" dirty="0">
                <a:ln>
                  <a:noFill/>
                </a:ln>
                <a:uLnTx/>
                <a:uFillTx/>
                <a:ea typeface="+mn-ea"/>
                <a:cs typeface="Arial" panose="020B0604020202020204" pitchFamily="34" charset="0"/>
              </a:rPr>
            </a:br>
            <a:br>
              <a:rPr kumimoji="0" lang="en-US" sz="2400" i="0" u="none" strike="noStrike" kern="1200" cap="none" spc="0" normalizeH="0" baseline="0" noProof="0" dirty="0">
                <a:ln>
                  <a:noFill/>
                </a:ln>
                <a:uLnTx/>
                <a:uFillTx/>
                <a:ea typeface="+mn-ea"/>
                <a:cs typeface="Arial" panose="020B0604020202020204" pitchFamily="34" charset="0"/>
              </a:rPr>
            </a:br>
            <a:r>
              <a:rPr kumimoji="0" lang="el-GR" sz="2400" i="0" u="none" strike="noStrike" kern="1200" cap="none" spc="0" normalizeH="0" baseline="0" noProof="0" dirty="0">
                <a:ln>
                  <a:noFill/>
                </a:ln>
                <a:uLnTx/>
                <a:uFillTx/>
                <a:ea typeface="+mn-ea"/>
                <a:cs typeface="Arial" panose="020B0604020202020204" pitchFamily="34" charset="0"/>
              </a:rPr>
              <a:t>Β) Ανώτατη Σχολή  Παιδαγωγικής και Τεχνολογικής Εκπαίδευσης  (Α.Σ.ΠΑΙ.ΤΕ.)</a:t>
            </a:r>
            <a:br>
              <a:rPr kumimoji="0" lang="el-GR" sz="2000" b="1" i="0" u="none" strike="noStrike" kern="1200" cap="none" spc="0" normalizeH="0" baseline="0" noProof="0" dirty="0">
                <a:ln>
                  <a:noFill/>
                </a:ln>
                <a:solidFill>
                  <a:srgbClr val="13477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br>
            <a:br>
              <a:rPr kumimoji="0" lang="el-GR" sz="2000" b="1" i="0" u="none" strike="noStrike" kern="1200" cap="none" spc="0" normalizeH="0" baseline="0" noProof="0" dirty="0">
                <a:ln>
                  <a:noFill/>
                </a:ln>
                <a:solidFill>
                  <a:srgbClr val="13477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br>
            <a:b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br>
            <a:endParaRPr kumimoji="0" lang="en-CY" sz="2000" b="0" i="0" u="none" strike="noStrike" kern="1200" cap="none" spc="0" normalizeH="0" baseline="0" noProof="0" dirty="0">
              <a:ln>
                <a:noFill/>
              </a:ln>
              <a:solidFill>
                <a:prstClr val="white"/>
              </a:solidFill>
              <a:effectLst/>
              <a:uLnTx/>
              <a:uFillTx/>
              <a:latin typeface="Tw Cen MT" panose="020B0602020104020603"/>
              <a:ea typeface="+mn-ea"/>
              <a:cs typeface="+mn-cs"/>
            </a:endParaRPr>
          </a:p>
          <a:p>
            <a:endParaRPr lang="en-CY" dirty="0"/>
          </a:p>
        </p:txBody>
      </p:sp>
      <p:sp>
        <p:nvSpPr>
          <p:cNvPr id="4" name="Footer Placeholder 3">
            <a:extLst>
              <a:ext uri="{FF2B5EF4-FFF2-40B4-BE49-F238E27FC236}">
                <a16:creationId xmlns:a16="http://schemas.microsoft.com/office/drawing/2014/main" id="{567F8F01-6472-0A3F-3900-AD345DA6F8E6}"/>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2280105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3E773-D58D-8526-15A3-E94568C962CC}"/>
              </a:ext>
            </a:extLst>
          </p:cNvPr>
          <p:cNvSpPr>
            <a:spLocks noGrp="1"/>
          </p:cNvSpPr>
          <p:nvPr>
            <p:ph type="title"/>
          </p:nvPr>
        </p:nvSpPr>
        <p:spPr/>
        <p:txBody>
          <a:bodyPr>
            <a:noAutofit/>
          </a:bodyPr>
          <a:lstStyle/>
          <a:p>
            <a:pPr algn="ctr"/>
            <a:r>
              <a:rPr kumimoji="0" lang="el-GR" sz="3200" i="0" strike="noStrike" kern="1200" cap="all" spc="0" normalizeH="0" baseline="0" noProof="0" dirty="0">
                <a:ln>
                  <a:noFill/>
                </a:ln>
                <a:effectLst/>
                <a:uLnTx/>
                <a:uFillTx/>
                <a:latin typeface="+mn-lt"/>
                <a:ea typeface="+mj-ea"/>
                <a:cs typeface="Arial" panose="020B0604020202020204" pitchFamily="34" charset="0"/>
              </a:rPr>
              <a:t>3</a:t>
            </a:r>
            <a:r>
              <a:rPr kumimoji="0" lang="el-GR" sz="3200" i="0" strike="noStrike" kern="1200" cap="all" spc="0" normalizeH="0" baseline="30000" noProof="0" dirty="0">
                <a:ln>
                  <a:noFill/>
                </a:ln>
                <a:effectLst/>
                <a:uLnTx/>
                <a:uFillTx/>
                <a:latin typeface="+mn-lt"/>
                <a:ea typeface="+mj-ea"/>
                <a:cs typeface="Arial" panose="020B0604020202020204" pitchFamily="34" charset="0"/>
              </a:rPr>
              <a:t>ο</a:t>
            </a:r>
            <a:r>
              <a:rPr kumimoji="0" lang="el-GR" sz="3200" i="0" strike="noStrike" kern="1200" cap="all" spc="0" normalizeH="0" baseline="0" noProof="0" dirty="0">
                <a:ln>
                  <a:noFill/>
                </a:ln>
                <a:effectLst/>
                <a:uLnTx/>
                <a:uFillTx/>
                <a:latin typeface="+mn-lt"/>
                <a:ea typeface="+mj-ea"/>
                <a:cs typeface="Arial" panose="020B0604020202020204" pitchFamily="34" charset="0"/>
              </a:rPr>
              <a:t>  </a:t>
            </a:r>
            <a:r>
              <a:rPr kumimoji="0" lang="el-GR" sz="3200" i="0" strike="noStrike" kern="1200" cap="all" spc="0" normalizeH="0" baseline="0" noProof="0" dirty="0" err="1">
                <a:ln>
                  <a:noFill/>
                </a:ln>
                <a:effectLst/>
                <a:uLnTx/>
                <a:uFillTx/>
                <a:latin typeface="+mn-lt"/>
                <a:ea typeface="+mj-ea"/>
                <a:cs typeface="Arial" panose="020B0604020202020204" pitchFamily="34" charset="0"/>
              </a:rPr>
              <a:t>Επιστημονικο</a:t>
            </a:r>
            <a:r>
              <a:rPr kumimoji="0" lang="el-GR" sz="3200" i="0" strike="noStrike" kern="1200" cap="all" spc="0" normalizeH="0" baseline="0" noProof="0" dirty="0">
                <a:ln>
                  <a:noFill/>
                </a:ln>
                <a:effectLst/>
                <a:uLnTx/>
                <a:uFillTx/>
                <a:latin typeface="+mn-lt"/>
                <a:ea typeface="+mj-ea"/>
                <a:cs typeface="Arial" panose="020B0604020202020204" pitchFamily="34" charset="0"/>
              </a:rPr>
              <a:t> </a:t>
            </a:r>
            <a:r>
              <a:rPr kumimoji="0" lang="el-GR" sz="3200" i="0" strike="noStrike" kern="1200" cap="all" spc="0" normalizeH="0" baseline="0" noProof="0" dirty="0" err="1">
                <a:ln>
                  <a:noFill/>
                </a:ln>
                <a:effectLst/>
                <a:uLnTx/>
                <a:uFillTx/>
                <a:latin typeface="+mn-lt"/>
                <a:ea typeface="+mj-ea"/>
                <a:cs typeface="Arial" panose="020B0604020202020204" pitchFamily="34" charset="0"/>
              </a:rPr>
              <a:t>πεδιο</a:t>
            </a:r>
            <a:r>
              <a:rPr kumimoji="0" lang="el-GR" sz="3200" i="0" strike="noStrike" kern="1200" cap="all" spc="0" normalizeH="0" baseline="0" noProof="0" dirty="0">
                <a:ln>
                  <a:noFill/>
                </a:ln>
                <a:effectLst/>
                <a:uLnTx/>
                <a:uFillTx/>
                <a:latin typeface="+mn-lt"/>
                <a:ea typeface="+mj-ea"/>
                <a:cs typeface="Arial" panose="020B0604020202020204" pitchFamily="34" charset="0"/>
              </a:rPr>
              <a:t>  </a:t>
            </a:r>
            <a:br>
              <a:rPr kumimoji="0" lang="el-GR" sz="3200" i="0" strike="noStrike" kern="1200" cap="all" spc="0" normalizeH="0" baseline="0" noProof="0" dirty="0">
                <a:ln>
                  <a:noFill/>
                </a:ln>
                <a:effectLst/>
                <a:uLnTx/>
                <a:uFillTx/>
                <a:latin typeface="+mn-lt"/>
                <a:ea typeface="+mj-ea"/>
                <a:cs typeface="Arial" panose="020B0604020202020204" pitchFamily="34" charset="0"/>
              </a:rPr>
            </a:br>
            <a:r>
              <a:rPr kumimoji="0" lang="el-GR" sz="3200" i="0" strike="noStrike" kern="1200" cap="all" spc="0" normalizeH="0" baseline="0" noProof="0" dirty="0" err="1">
                <a:ln>
                  <a:noFill/>
                </a:ln>
                <a:effectLst/>
                <a:uLnTx/>
                <a:uFillTx/>
                <a:latin typeface="+mn-lt"/>
                <a:ea typeface="+mj-ea"/>
                <a:cs typeface="Arial" panose="020B0604020202020204" pitchFamily="34" charset="0"/>
              </a:rPr>
              <a:t>επιστημων</a:t>
            </a:r>
            <a:r>
              <a:rPr kumimoji="0" lang="el-GR" sz="3200" i="0" strike="noStrike" kern="1200" cap="all" spc="0" normalizeH="0" baseline="0" noProof="0" dirty="0">
                <a:ln>
                  <a:noFill/>
                </a:ln>
                <a:effectLst/>
                <a:uLnTx/>
                <a:uFillTx/>
                <a:latin typeface="+mn-lt"/>
                <a:ea typeface="+mj-ea"/>
                <a:cs typeface="Arial" panose="020B0604020202020204" pitchFamily="34" charset="0"/>
              </a:rPr>
              <a:t> </a:t>
            </a:r>
            <a:r>
              <a:rPr kumimoji="0" lang="el-GR" sz="3200" i="0" strike="noStrike" kern="1200" cap="all" spc="0" normalizeH="0" baseline="0" noProof="0" dirty="0" err="1">
                <a:ln>
                  <a:noFill/>
                </a:ln>
                <a:effectLst/>
                <a:uLnTx/>
                <a:uFillTx/>
                <a:latin typeface="+mn-lt"/>
                <a:ea typeface="+mj-ea"/>
                <a:cs typeface="Arial" panose="020B0604020202020204" pitchFamily="34" charset="0"/>
              </a:rPr>
              <a:t>υγειασ</a:t>
            </a:r>
            <a:r>
              <a:rPr kumimoji="0" lang="el-GR" sz="3200" i="0" strike="noStrike" kern="1200" cap="all" spc="0" normalizeH="0" baseline="0" noProof="0" dirty="0">
                <a:ln>
                  <a:noFill/>
                </a:ln>
                <a:effectLst/>
                <a:uLnTx/>
                <a:uFillTx/>
                <a:latin typeface="+mn-lt"/>
                <a:ea typeface="+mj-ea"/>
                <a:cs typeface="Arial" panose="020B0604020202020204" pitchFamily="34" charset="0"/>
              </a:rPr>
              <a:t> και </a:t>
            </a:r>
            <a:r>
              <a:rPr kumimoji="0" lang="el-GR" sz="3200" i="0" strike="noStrike" kern="1200" cap="all" spc="0" normalizeH="0" baseline="0" noProof="0" dirty="0" err="1">
                <a:ln>
                  <a:noFill/>
                </a:ln>
                <a:effectLst/>
                <a:uLnTx/>
                <a:uFillTx/>
                <a:latin typeface="+mn-lt"/>
                <a:ea typeface="+mj-ea"/>
                <a:cs typeface="Arial" panose="020B0604020202020204" pitchFamily="34" charset="0"/>
              </a:rPr>
              <a:t>ζωησ</a:t>
            </a:r>
            <a:r>
              <a:rPr kumimoji="0" lang="el-GR" sz="3200" i="0" strike="noStrike" kern="1200" cap="all" spc="0" normalizeH="0" baseline="0" noProof="0" dirty="0">
                <a:ln>
                  <a:noFill/>
                </a:ln>
                <a:effectLst/>
                <a:uLnTx/>
                <a:uFillTx/>
                <a:latin typeface="+mn-lt"/>
                <a:ea typeface="+mj-ea"/>
                <a:cs typeface="Arial" panose="020B0604020202020204" pitchFamily="34" charset="0"/>
              </a:rPr>
              <a:t> </a:t>
            </a:r>
            <a:endParaRPr lang="en-CY" sz="3200" dirty="0">
              <a:latin typeface="+mn-lt"/>
            </a:endParaRPr>
          </a:p>
        </p:txBody>
      </p:sp>
      <p:sp>
        <p:nvSpPr>
          <p:cNvPr id="3" name="Content Placeholder 2">
            <a:extLst>
              <a:ext uri="{FF2B5EF4-FFF2-40B4-BE49-F238E27FC236}">
                <a16:creationId xmlns:a16="http://schemas.microsoft.com/office/drawing/2014/main" id="{95D6853F-8F17-35C6-9B43-B4CAC1069578}"/>
              </a:ext>
            </a:extLst>
          </p:cNvPr>
          <p:cNvSpPr>
            <a:spLocks noGrp="1"/>
          </p:cNvSpPr>
          <p:nvPr>
            <p:ph idx="1"/>
          </p:nvPr>
        </p:nvSpPr>
        <p:spPr/>
        <p: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400" i="0" u="none" strike="noStrike" kern="1200" cap="none" spc="0" normalizeH="0" baseline="0" noProof="0" dirty="0">
                <a:ln>
                  <a:noFill/>
                </a:ln>
                <a:effectLst/>
                <a:uLnTx/>
                <a:uFillTx/>
                <a:ea typeface="+mn-ea"/>
                <a:cs typeface="+mn-cs"/>
              </a:rPr>
              <a:t>Α) </a:t>
            </a:r>
            <a:r>
              <a:rPr kumimoji="0" lang="el-GR" sz="2400" i="0" u="none" strike="noStrike" kern="1200" cap="none" spc="0" normalizeH="0" baseline="0" noProof="0" dirty="0">
                <a:ln>
                  <a:noFill/>
                </a:ln>
                <a:effectLst>
                  <a:outerShdw blurRad="38100" dist="38100" dir="2700000" algn="tl">
                    <a:srgbClr val="000000">
                      <a:alpha val="43137"/>
                    </a:srgbClr>
                  </a:outerShdw>
                </a:effectLst>
                <a:uLnTx/>
                <a:uFillTx/>
                <a:ea typeface="+mn-ea"/>
                <a:cs typeface="Arial" panose="020B0604020202020204" pitchFamily="34" charset="0"/>
              </a:rPr>
              <a:t>Πανεπιστήμια</a:t>
            </a:r>
            <a:r>
              <a:rPr kumimoji="0" lang="el-GR" sz="2400" i="0" u="none" strike="noStrike" kern="1200" cap="none" spc="0" normalizeH="0" baseline="0" noProof="0" dirty="0">
                <a:ln>
                  <a:noFill/>
                </a:ln>
                <a:effectLst/>
                <a:uLnTx/>
                <a:uFillTx/>
                <a:ea typeface="+mn-ea"/>
                <a:cs typeface="+mn-cs"/>
              </a:rPr>
              <a:t> (Περιεκτική Αναφορά)</a:t>
            </a: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4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Ιατρική, Κτηνιατρική, Φαρμακευτική, Νοσηλευτική, Βιοχημεία και Βιοτεχνολογία, Βιολογία, Γεωπονία, Δασολογία, Διαχείριση Περιβάλλοντος, Αγροτική Ανάπτυξη, Αγροτική Βιοτεχνολογία και Οινολογία, Παιδαγωγικά, </a:t>
            </a:r>
            <a:r>
              <a:rPr kumimoji="0" lang="el-GR" sz="2400" i="0" u="none" strike="noStrike" kern="1200" cap="none" spc="0" normalizeH="0" baseline="0" noProof="0" dirty="0" err="1">
                <a:ln>
                  <a:noFill/>
                </a:ln>
                <a:effectLst>
                  <a:outerShdw blurRad="38100" dist="38100" dir="2700000" algn="tl">
                    <a:srgbClr val="C0C0C0"/>
                  </a:outerShdw>
                </a:effectLst>
                <a:uLnTx/>
                <a:uFillTx/>
                <a:ea typeface="+mn-ea"/>
                <a:cs typeface="Times New Roman" panose="02020603050405020304" pitchFamily="18" charset="0"/>
              </a:rPr>
              <a:t>Διαιτολογία</a:t>
            </a:r>
            <a:r>
              <a:rPr kumimoji="0" lang="el-GR" sz="24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a:t>
            </a:r>
            <a:r>
              <a:rPr kumimoji="0" lang="el-GR" sz="2400" i="0" u="none" strike="noStrike" kern="1200" cap="none" spc="0" normalizeH="0" baseline="0" noProof="0" dirty="0" err="1">
                <a:ln>
                  <a:noFill/>
                </a:ln>
                <a:effectLst>
                  <a:outerShdw blurRad="38100" dist="38100" dir="2700000" algn="tl">
                    <a:srgbClr val="C0C0C0"/>
                  </a:outerShdw>
                </a:effectLst>
                <a:uLnTx/>
                <a:uFillTx/>
                <a:ea typeface="+mn-ea"/>
                <a:cs typeface="Times New Roman" panose="02020603050405020304" pitchFamily="18" charset="0"/>
              </a:rPr>
              <a:t>Διατροφολογία</a:t>
            </a:r>
            <a:r>
              <a:rPr kumimoji="0" lang="el-GR" sz="24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Φυσική Αγωγή, Μουσικές Σπουδές, Ιατρικές Στρατιωτικές Σχολές, </a:t>
            </a:r>
            <a:r>
              <a:rPr kumimoji="0" lang="el-GR" sz="2400" i="0" u="none" strike="noStrike" kern="1200" cap="none" spc="0" normalizeH="0" baseline="0" noProof="0" dirty="0" err="1">
                <a:ln>
                  <a:noFill/>
                </a:ln>
                <a:effectLst>
                  <a:outerShdw blurRad="38100" dist="38100" dir="2700000" algn="tl">
                    <a:srgbClr val="C0C0C0"/>
                  </a:outerShdw>
                </a:effectLst>
                <a:uLnTx/>
                <a:uFillTx/>
                <a:ea typeface="+mn-ea"/>
                <a:cs typeface="Times New Roman" panose="02020603050405020304" pitchFamily="18" charset="0"/>
              </a:rPr>
              <a:t>Λογοθεραπεία</a:t>
            </a:r>
            <a:r>
              <a:rPr kumimoji="0" lang="el-GR" sz="24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Νοσηλευτική, Φυσικοθεραπεία, Τεχνολογία Τροφίμων κ.ά.</a:t>
            </a:r>
            <a:endParaRPr kumimoji="0" lang="en-CY" sz="2400" i="0" u="none" strike="noStrike" kern="1200" cap="none" spc="0" normalizeH="0" baseline="0" noProof="0" dirty="0">
              <a:ln>
                <a:noFill/>
              </a:ln>
              <a:effectLst/>
              <a:uLnTx/>
              <a:uFillTx/>
              <a:ea typeface="+mn-ea"/>
              <a:cs typeface="+mn-cs"/>
            </a:endParaRPr>
          </a:p>
          <a:p>
            <a:endParaRPr lang="en-CY" dirty="0"/>
          </a:p>
        </p:txBody>
      </p:sp>
      <p:sp>
        <p:nvSpPr>
          <p:cNvPr id="4" name="Footer Placeholder 3">
            <a:extLst>
              <a:ext uri="{FF2B5EF4-FFF2-40B4-BE49-F238E27FC236}">
                <a16:creationId xmlns:a16="http://schemas.microsoft.com/office/drawing/2014/main" id="{AD34A568-A87E-9012-7B46-DE0A4BF28E9D}"/>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271208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a:solidFill>
                  <a:srgbClr val="FFC000"/>
                </a:solidFill>
              </a:rPr>
              <a:t>ΑΥΤΟΓΝΩΣΙΑ- ΤΑΞΙΔΙ  ΖΩΗΣ</a:t>
            </a:r>
            <a:endParaRPr lang="en-US" sz="3200" b="1" dirty="0">
              <a:solidFill>
                <a:srgbClr val="FFC000"/>
              </a:solidFill>
            </a:endParaRPr>
          </a:p>
        </p:txBody>
      </p:sp>
      <p:sp>
        <p:nvSpPr>
          <p:cNvPr id="3" name="Content Placeholder 2"/>
          <p:cNvSpPr>
            <a:spLocks noGrp="1"/>
          </p:cNvSpPr>
          <p:nvPr>
            <p:ph idx="1"/>
          </p:nvPr>
        </p:nvSpPr>
        <p:spPr/>
        <p:txBody>
          <a:bodyPr/>
          <a:lstStyle/>
          <a:p>
            <a:r>
              <a:rPr lang="el-GR" dirty="0"/>
              <a:t>Η Aυτογνωσία αποτελεί πολύ σημαντικό και αναπόσπαστο μέρος της Επαγγελματικής Αγωγής / Σχεδιασμού Επαγγελματικής Σταδιοδρομίας</a:t>
            </a:r>
          </a:p>
          <a:p>
            <a:endParaRPr lang="el-GR" dirty="0"/>
          </a:p>
          <a:p>
            <a:r>
              <a:rPr lang="el-GR" dirty="0"/>
              <a:t>Με την ανάπτυξη της </a:t>
            </a:r>
            <a:r>
              <a:rPr lang="el-GR" dirty="0" err="1"/>
              <a:t>Aυτογνωσίας</a:t>
            </a:r>
            <a:r>
              <a:rPr lang="el-GR" dirty="0"/>
              <a:t> εμπλουτίζεται ο Εαυτός, αναδεικνύεται το προσωπικό νόημα και βελτιώνεται το γενικά το αίσθημα ικανοποίησης από τη ζωή μας</a:t>
            </a:r>
          </a:p>
          <a:p>
            <a:endParaRPr lang="en-US" dirty="0"/>
          </a:p>
        </p:txBody>
      </p:sp>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3664403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8349-74B1-FC16-7810-F6A11280B06C}"/>
              </a:ext>
            </a:extLst>
          </p:cNvPr>
          <p:cNvSpPr>
            <a:spLocks noGrp="1"/>
          </p:cNvSpPr>
          <p:nvPr>
            <p:ph type="title"/>
          </p:nvPr>
        </p:nvSpPr>
        <p:spPr/>
        <p:txBody>
          <a:bodyPr>
            <a:noAutofit/>
          </a:bodyPr>
          <a:lstStyle/>
          <a:p>
            <a:pPr algn="ctr"/>
            <a:r>
              <a:rPr kumimoji="0" lang="el-GR" sz="3200" i="0" strike="noStrike" kern="1200" cap="all" spc="0" normalizeH="0" baseline="0" noProof="0" dirty="0">
                <a:ln>
                  <a:noFill/>
                </a:ln>
                <a:effectLst/>
                <a:uLnTx/>
                <a:uFillTx/>
                <a:latin typeface="+mn-lt"/>
                <a:ea typeface="+mj-ea"/>
                <a:cs typeface="+mj-cs"/>
              </a:rPr>
              <a:t>4</a:t>
            </a:r>
            <a:r>
              <a:rPr kumimoji="0" lang="el-GR" sz="3200" i="0" strike="noStrike" kern="1200" cap="all" spc="0" normalizeH="0" baseline="30000" noProof="0" dirty="0">
                <a:ln>
                  <a:noFill/>
                </a:ln>
                <a:effectLst/>
                <a:uLnTx/>
                <a:uFillTx/>
                <a:latin typeface="+mn-lt"/>
                <a:ea typeface="+mj-ea"/>
                <a:cs typeface="+mj-cs"/>
              </a:rPr>
              <a:t>ο</a:t>
            </a:r>
            <a:r>
              <a:rPr kumimoji="0" lang="el-GR" sz="3200" i="0" strike="noStrike" kern="1200" cap="all" spc="0" normalizeH="0" baseline="0" noProof="0" dirty="0">
                <a:ln>
                  <a:noFill/>
                </a:ln>
                <a:effectLst/>
                <a:uLnTx/>
                <a:uFillTx/>
                <a:latin typeface="+mn-lt"/>
                <a:ea typeface="+mj-ea"/>
                <a:cs typeface="+mj-cs"/>
              </a:rPr>
              <a:t> </a:t>
            </a:r>
            <a:r>
              <a:rPr kumimoji="0" lang="el-GR" sz="3200" i="0" strike="noStrike" kern="1200" cap="all" spc="0" normalizeH="0" baseline="0" noProof="0" dirty="0" err="1">
                <a:ln>
                  <a:noFill/>
                </a:ln>
                <a:effectLst/>
                <a:uLnTx/>
                <a:uFillTx/>
                <a:latin typeface="+mn-lt"/>
                <a:ea typeface="+mj-ea"/>
                <a:cs typeface="+mj-cs"/>
              </a:rPr>
              <a:t>επιστημονικο</a:t>
            </a:r>
            <a:r>
              <a:rPr kumimoji="0" lang="el-GR" sz="3200" i="0" strike="noStrike" kern="1200" cap="all" spc="0" normalizeH="0" baseline="0" noProof="0" dirty="0">
                <a:ln>
                  <a:noFill/>
                </a:ln>
                <a:effectLst/>
                <a:uLnTx/>
                <a:uFillTx/>
                <a:latin typeface="+mn-lt"/>
                <a:ea typeface="+mj-ea"/>
                <a:cs typeface="+mj-cs"/>
              </a:rPr>
              <a:t> </a:t>
            </a:r>
            <a:r>
              <a:rPr kumimoji="0" lang="el-GR" sz="3200" i="0" strike="noStrike" kern="1200" cap="all" spc="0" normalizeH="0" baseline="0" noProof="0" dirty="0" err="1">
                <a:ln>
                  <a:noFill/>
                </a:ln>
                <a:effectLst/>
                <a:uLnTx/>
                <a:uFillTx/>
                <a:latin typeface="+mn-lt"/>
                <a:ea typeface="+mj-ea"/>
                <a:cs typeface="+mj-cs"/>
              </a:rPr>
              <a:t>πεδιο</a:t>
            </a:r>
            <a:r>
              <a:rPr kumimoji="0" lang="el-GR" sz="3200" i="0" strike="noStrike" kern="1200" cap="all" spc="0" normalizeH="0" baseline="0" noProof="0" dirty="0">
                <a:ln>
                  <a:noFill/>
                </a:ln>
                <a:effectLst/>
                <a:uLnTx/>
                <a:uFillTx/>
                <a:latin typeface="+mn-lt"/>
                <a:ea typeface="+mj-ea"/>
                <a:cs typeface="+mj-cs"/>
              </a:rPr>
              <a:t> </a:t>
            </a:r>
            <a:br>
              <a:rPr kumimoji="0" lang="el-GR" sz="3200" i="0" strike="noStrike" kern="1200" cap="all" spc="0" normalizeH="0" baseline="0" noProof="0" dirty="0">
                <a:ln>
                  <a:noFill/>
                </a:ln>
                <a:effectLst/>
                <a:uLnTx/>
                <a:uFillTx/>
                <a:latin typeface="+mn-lt"/>
                <a:ea typeface="+mj-ea"/>
                <a:cs typeface="+mj-cs"/>
              </a:rPr>
            </a:br>
            <a:r>
              <a:rPr kumimoji="0" lang="el-GR" sz="3200" i="0" strike="noStrike" kern="1200" cap="all" spc="0" normalizeH="0" baseline="0" noProof="0" dirty="0" err="1">
                <a:ln>
                  <a:noFill/>
                </a:ln>
                <a:effectLst/>
                <a:uLnTx/>
                <a:uFillTx/>
                <a:latin typeface="+mn-lt"/>
                <a:ea typeface="+mj-ea"/>
                <a:cs typeface="+mj-cs"/>
              </a:rPr>
              <a:t>επιστημων</a:t>
            </a:r>
            <a:r>
              <a:rPr kumimoji="0" lang="el-GR" sz="3200" i="0" strike="noStrike" kern="1200" cap="all" spc="0" normalizeH="0" baseline="0" noProof="0" dirty="0">
                <a:ln>
                  <a:noFill/>
                </a:ln>
                <a:effectLst/>
                <a:uLnTx/>
                <a:uFillTx/>
                <a:latin typeface="+mn-lt"/>
                <a:ea typeface="+mj-ea"/>
                <a:cs typeface="+mj-cs"/>
              </a:rPr>
              <a:t> </a:t>
            </a:r>
            <a:r>
              <a:rPr kumimoji="0" lang="el-GR" sz="3200" i="0" strike="noStrike" kern="1200" cap="all" spc="0" normalizeH="0" baseline="0" noProof="0" dirty="0" err="1">
                <a:ln>
                  <a:noFill/>
                </a:ln>
                <a:effectLst/>
                <a:uLnTx/>
                <a:uFillTx/>
                <a:latin typeface="+mn-lt"/>
                <a:ea typeface="+mj-ea"/>
                <a:cs typeface="+mj-cs"/>
              </a:rPr>
              <a:t>οικονομιασ</a:t>
            </a:r>
            <a:r>
              <a:rPr kumimoji="0" lang="el-GR" sz="3200" i="0" strike="noStrike" kern="1200" cap="all" spc="0" normalizeH="0" baseline="0" noProof="0" dirty="0">
                <a:ln>
                  <a:noFill/>
                </a:ln>
                <a:effectLst/>
                <a:uLnTx/>
                <a:uFillTx/>
                <a:latin typeface="+mn-lt"/>
                <a:ea typeface="+mj-ea"/>
                <a:cs typeface="+mj-cs"/>
              </a:rPr>
              <a:t> και </a:t>
            </a:r>
            <a:r>
              <a:rPr kumimoji="0" lang="el-GR" sz="3200" i="0" strike="noStrike" kern="1200" cap="all" spc="0" normalizeH="0" baseline="0" noProof="0" dirty="0" err="1">
                <a:ln>
                  <a:noFill/>
                </a:ln>
                <a:effectLst/>
                <a:uLnTx/>
                <a:uFillTx/>
                <a:latin typeface="+mn-lt"/>
                <a:ea typeface="+mj-ea"/>
                <a:cs typeface="+mj-cs"/>
              </a:rPr>
              <a:t>πληροφορικησ</a:t>
            </a:r>
            <a:r>
              <a:rPr kumimoji="0" lang="el-GR" sz="3200" i="0" strike="noStrike" kern="1200" cap="all" spc="0" normalizeH="0" baseline="0" noProof="0" dirty="0">
                <a:ln>
                  <a:noFill/>
                </a:ln>
                <a:effectLst/>
                <a:uLnTx/>
                <a:uFillTx/>
                <a:latin typeface="+mn-lt"/>
                <a:ea typeface="+mj-ea"/>
                <a:cs typeface="+mj-cs"/>
              </a:rPr>
              <a:t> </a:t>
            </a:r>
            <a:endParaRPr lang="en-CY" sz="3200" dirty="0">
              <a:latin typeface="+mn-lt"/>
            </a:endParaRPr>
          </a:p>
        </p:txBody>
      </p:sp>
      <p:sp>
        <p:nvSpPr>
          <p:cNvPr id="3" name="Content Placeholder 2">
            <a:extLst>
              <a:ext uri="{FF2B5EF4-FFF2-40B4-BE49-F238E27FC236}">
                <a16:creationId xmlns:a16="http://schemas.microsoft.com/office/drawing/2014/main" id="{B9CFEAA9-2009-8B57-071D-962347D6F34E}"/>
              </a:ext>
            </a:extLst>
          </p:cNvPr>
          <p:cNvSpPr>
            <a:spLocks noGrp="1"/>
          </p:cNvSpPr>
          <p:nvPr>
            <p:ph idx="1"/>
          </p:nvPr>
        </p:nvSpPr>
        <p:spPr/>
        <p:txBody>
          <a:bodyPr/>
          <a:lstStyle/>
          <a:p>
            <a:pPr>
              <a:lnSpc>
                <a:spcPct val="100000"/>
              </a:lnSpc>
            </a:pPr>
            <a: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Α) </a:t>
            </a:r>
            <a:r>
              <a:rPr kumimoji="0" lang="el-GR" sz="2200" i="0" u="none" strike="noStrike" kern="1200" cap="none" spc="0" normalizeH="0" baseline="0" noProof="0" dirty="0">
                <a:ln>
                  <a:noFill/>
                </a:ln>
                <a:effectLst>
                  <a:outerShdw blurRad="38100" dist="38100" dir="2700000" algn="tl">
                    <a:srgbClr val="000000">
                      <a:alpha val="43137"/>
                    </a:srgbClr>
                  </a:outerShdw>
                </a:effectLst>
                <a:uLnTx/>
                <a:uFillTx/>
                <a:ea typeface="+mn-ea"/>
                <a:cs typeface="Times New Roman" panose="02020603050405020304" pitchFamily="18" charset="0"/>
              </a:rPr>
              <a:t>Πανεπιστήμια</a:t>
            </a:r>
            <a: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(Περιεκτική αναφορά) </a:t>
            </a:r>
            <a:endParaRPr kumimoji="0" lang="en-US"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endParaRPr>
          </a:p>
          <a:p>
            <a:pPr marL="0" indent="0" algn="just">
              <a:lnSpc>
                <a:spcPct val="100000"/>
              </a:lnSpc>
              <a:buNone/>
            </a:pPr>
            <a:b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br>
            <a:r>
              <a:rPr kumimoji="0" lang="el-GR" sz="2200" b="1"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a:t>
            </a:r>
            <a:r>
              <a:rPr kumimoji="0" lang="el-GR" sz="2200" b="1" i="0" u="none" strike="noStrike" kern="1200" cap="none" spc="0" normalizeH="0" baseline="0" noProof="0" dirty="0">
                <a:ln>
                  <a:noFill/>
                </a:ln>
                <a:effectLst/>
                <a:uLnTx/>
                <a:uFillTx/>
                <a:ea typeface="+mn-ea"/>
                <a:cs typeface="Times New Roman" panose="02020603050405020304" pitchFamily="18" charset="0"/>
              </a:rPr>
              <a:t>Οικονομικές Επιστήμες</a:t>
            </a:r>
            <a:r>
              <a:rPr kumimoji="0" lang="el-GR" sz="2200" i="0" u="none" strike="noStrike" kern="1200" cap="none" spc="0" normalizeH="0" baseline="0" noProof="0" dirty="0">
                <a:ln>
                  <a:noFill/>
                </a:ln>
                <a:effectLst/>
                <a:uLnTx/>
                <a:uFillTx/>
                <a:ea typeface="+mn-ea"/>
                <a:cs typeface="Times New Roman" panose="02020603050405020304" pitchFamily="18" charset="0"/>
              </a:rPr>
              <a:t>, </a:t>
            </a:r>
            <a: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Δημόσια Διοίκηση, Διεθνείς και Ευρωπαϊκές Σπουδές, Διοικητική Επιστήμη και Τεχνολογία, Αγροτική Οικονομία και Ανάπτυξη, Λογιστική και Χρηματοοικονομική, Μάρκετινγκ και Επικοινωνία, Επιστήμη Υπολογιστών, Εφαρμοσμένη Πληροφορική, Ναυτιλιακές Σπουδές , Στατιστική και Ασφαλιστική Επιστήμη, Μουσικές Σπουδές, Παιδαγωγικό Δημοτικής Εκπαίδευσης, Οικονομικές Στρατιωτικές Σχολές κ.ά. </a:t>
            </a:r>
            <a:b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br>
            <a:b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br>
            <a:r>
              <a:rPr kumimoji="0" lang="el-GR" sz="22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Β) Ανώτερες Σχολές Τουριστικής Εκπαίδευσης (Α.Σ.Τ.Ε.)</a:t>
            </a:r>
            <a:endParaRPr lang="en-CY" dirty="0"/>
          </a:p>
        </p:txBody>
      </p:sp>
      <p:sp>
        <p:nvSpPr>
          <p:cNvPr id="4" name="Footer Placeholder 3">
            <a:extLst>
              <a:ext uri="{FF2B5EF4-FFF2-40B4-BE49-F238E27FC236}">
                <a16:creationId xmlns:a16="http://schemas.microsoft.com/office/drawing/2014/main" id="{9991C7EE-4702-4C77-F3DD-2905466CF51C}"/>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386697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583F-3034-20A5-C898-47E18CE0E13E}"/>
              </a:ext>
            </a:extLst>
          </p:cNvPr>
          <p:cNvSpPr>
            <a:spLocks noGrp="1"/>
          </p:cNvSpPr>
          <p:nvPr>
            <p:ph type="title"/>
          </p:nvPr>
        </p:nvSpPr>
        <p:spPr/>
        <p:txBody>
          <a:bodyPr/>
          <a:lstStyle/>
          <a:p>
            <a:endParaRPr lang="en-CY"/>
          </a:p>
        </p:txBody>
      </p:sp>
      <p:sp>
        <p:nvSpPr>
          <p:cNvPr id="3" name="Content Placeholder 2">
            <a:extLst>
              <a:ext uri="{FF2B5EF4-FFF2-40B4-BE49-F238E27FC236}">
                <a16:creationId xmlns:a16="http://schemas.microsoft.com/office/drawing/2014/main" id="{303CE6B6-C4A1-D110-EAD6-7610A53F4E6A}"/>
              </a:ext>
            </a:extLst>
          </p:cNvPr>
          <p:cNvSpPr>
            <a:spLocks noGrp="1"/>
          </p:cNvSpPr>
          <p:nvPr>
            <p:ph idx="1"/>
          </p:nvPr>
        </p:nvSpPr>
        <p:spPr/>
        <p:txBody>
          <a:bodyPr/>
          <a:lstStyle/>
          <a:p>
            <a:pPr marL="228600" marR="0" lvl="0" indent="-22860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8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   </a:t>
            </a:r>
            <a:r>
              <a:rPr kumimoji="0" lang="el-GR" sz="2800" i="0" u="none" strike="noStrike" kern="1200" cap="none" spc="0" normalizeH="0" baseline="0" noProof="0" dirty="0">
                <a:ln>
                  <a:noFill/>
                </a:ln>
                <a:solidFill>
                  <a:schemeClr val="accent6"/>
                </a:solidFill>
                <a:uLnTx/>
                <a:uFillTx/>
                <a:ea typeface="+mn-ea"/>
                <a:cs typeface="Times New Roman" panose="02020603050405020304" pitchFamily="18" charset="0"/>
              </a:rPr>
              <a:t>ΣΗΜΕΙΩΣΗ:</a:t>
            </a:r>
            <a:r>
              <a:rPr kumimoji="0" lang="el-GR" sz="2800" i="0" u="none" strike="noStrike" kern="1200" cap="none" spc="0" normalizeH="0" baseline="0" noProof="0" dirty="0">
                <a:ln>
                  <a:noFill/>
                </a:ln>
                <a:uLnTx/>
                <a:uFillTx/>
                <a:ea typeface="+mn-ea"/>
                <a:cs typeface="Times New Roman" panose="02020603050405020304" pitchFamily="18" charset="0"/>
              </a:rPr>
              <a:t> Κάποια Τμήματα Πανεπιστημίων είναι ενταγμένα σε πέραν του ενός Επιστημονικού Πεδίου π.χ. Παιδαγωγικό, Βιολογία, Χημεία, Μουσικές Σπουδές, Γεωπονία, Δασολογία, Πληροφορική, Φυσική Αγωγή κ.ά.</a:t>
            </a:r>
            <a:endParaRPr kumimoji="0" lang="en-US" sz="2800" i="0" u="none" strike="noStrike" kern="1200" cap="none" spc="0" normalizeH="0" baseline="0" noProof="0" dirty="0">
              <a:ln>
                <a:noFill/>
              </a:ln>
              <a:uLnTx/>
              <a:uFillTx/>
              <a:ea typeface="+mn-ea"/>
              <a:cs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endParaRPr kumimoji="0" lang="el-GR" sz="28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endParaRPr>
          </a:p>
          <a:p>
            <a:pPr marL="228600" marR="0" lvl="0" indent="-228600" algn="ctr"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800" i="0" u="none" strike="noStrike" kern="1200" cap="none" spc="0" normalizeH="0" baseline="0" noProof="0" dirty="0">
                <a:ln>
                  <a:noFill/>
                </a:ln>
                <a:effectLst>
                  <a:outerShdw blurRad="38100" dist="38100" dir="2700000" algn="tl">
                    <a:srgbClr val="C0C0C0"/>
                  </a:outerShdw>
                </a:effectLst>
                <a:uLnTx/>
                <a:uFillTx/>
                <a:ea typeface="+mn-ea"/>
                <a:cs typeface="Times New Roman" panose="02020603050405020304" pitchFamily="18" charset="0"/>
              </a:rPr>
              <a:t>**************************************</a:t>
            </a:r>
          </a:p>
          <a:p>
            <a:endParaRPr lang="en-CY" dirty="0"/>
          </a:p>
        </p:txBody>
      </p:sp>
      <p:sp>
        <p:nvSpPr>
          <p:cNvPr id="4" name="Footer Placeholder 3">
            <a:extLst>
              <a:ext uri="{FF2B5EF4-FFF2-40B4-BE49-F238E27FC236}">
                <a16:creationId xmlns:a16="http://schemas.microsoft.com/office/drawing/2014/main" id="{8B8237C4-0899-537C-FE24-C41B323EAB2B}"/>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3185927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E77C2-2853-DFF5-F697-9AB12BAEDA1B}"/>
              </a:ext>
            </a:extLst>
          </p:cNvPr>
          <p:cNvSpPr>
            <a:spLocks noGrp="1"/>
          </p:cNvSpPr>
          <p:nvPr>
            <p:ph idx="1"/>
          </p:nvPr>
        </p:nvSpPr>
        <p:spPr>
          <a:xfrm>
            <a:off x="838200" y="870439"/>
            <a:ext cx="10515600" cy="4902078"/>
          </a:xfrm>
        </p:spPr>
        <p:txBody>
          <a:bodyPr>
            <a:normAutofit/>
          </a:bodyPr>
          <a:lstStyle/>
          <a:p>
            <a:pPr marL="0" indent="0">
              <a:buNone/>
            </a:pPr>
            <a:r>
              <a:rPr lang="el-GR" sz="2800" b="1" dirty="0">
                <a:cs typeface="Times New Roman" panose="02020603050405020304" pitchFamily="18" charset="0"/>
              </a:rPr>
              <a:t>Πλαίσια  Πρόσβασης :</a:t>
            </a:r>
            <a:endParaRPr lang="en-US" sz="2800" b="1" dirty="0">
              <a:cs typeface="Times New Roman" panose="02020603050405020304" pitchFamily="18" charset="0"/>
            </a:endParaRPr>
          </a:p>
          <a:p>
            <a:pPr marL="0" indent="0">
              <a:buNone/>
            </a:pPr>
            <a:r>
              <a:rPr lang="el-GR" sz="2800" dirty="0">
                <a:cs typeface="Times New Roman" panose="02020603050405020304" pitchFamily="18" charset="0"/>
              </a:rPr>
              <a:t>Κυπριακό Σύστημα για την Πρόσβαση σε Τμήματα/Σχολές ενταγμένα στα 4 Επιστημονικά Πεδία της Δημόσιας Τριτοβάθμιας Εκπαίδευσης Κύπρου και Ελλάδας.</a:t>
            </a:r>
          </a:p>
          <a:p>
            <a:pPr marL="0" indent="0">
              <a:buNone/>
            </a:pPr>
            <a:endParaRPr lang="el-GR" sz="2800" dirty="0">
              <a:effectLst>
                <a:outerShdw blurRad="38100" dist="38100" dir="2700000" algn="tl">
                  <a:srgbClr val="C0C0C0"/>
                </a:outerShdw>
              </a:effectLst>
              <a:cs typeface="Times New Roman" panose="02020603050405020304" pitchFamily="18" charset="0"/>
            </a:endParaRPr>
          </a:p>
          <a:p>
            <a:pPr marL="0" indent="0">
              <a:buNone/>
            </a:pPr>
            <a:r>
              <a:rPr lang="el-GR" sz="2800" b="1" dirty="0">
                <a:effectLst>
                  <a:outerShdw blurRad="38100" dist="38100" dir="2700000" algn="tl">
                    <a:srgbClr val="C0C0C0"/>
                  </a:outerShdw>
                </a:effectLst>
                <a:cs typeface="Times New Roman" panose="02020603050405020304" pitchFamily="18" charset="0"/>
              </a:rPr>
              <a:t>Κατηγορίες μαθημάτων</a:t>
            </a:r>
            <a:r>
              <a:rPr lang="en-US" sz="2800" b="1" dirty="0">
                <a:effectLst>
                  <a:outerShdw blurRad="38100" dist="38100" dir="2700000" algn="tl">
                    <a:srgbClr val="C0C0C0"/>
                  </a:outerShdw>
                </a:effectLst>
                <a:cs typeface="Times New Roman" panose="02020603050405020304" pitchFamily="18" charset="0"/>
              </a:rPr>
              <a:t> </a:t>
            </a:r>
            <a:r>
              <a:rPr lang="el-GR" sz="2800" b="1" dirty="0">
                <a:effectLst>
                  <a:outerShdw blurRad="38100" dist="38100" dir="2700000" algn="tl">
                    <a:srgbClr val="C0C0C0"/>
                  </a:outerShdw>
                </a:effectLst>
                <a:cs typeface="Times New Roman" panose="02020603050405020304" pitchFamily="18" charset="0"/>
              </a:rPr>
              <a:t>Πρόσβασης:   </a:t>
            </a:r>
            <a:br>
              <a:rPr lang="el-GR" sz="2800" i="1" dirty="0">
                <a:effectLst>
                  <a:outerShdw blurRad="38100" dist="38100" dir="2700000" algn="tl">
                    <a:srgbClr val="C0C0C0"/>
                  </a:outerShdw>
                </a:effectLst>
                <a:cs typeface="Times New Roman" panose="02020603050405020304" pitchFamily="18" charset="0"/>
              </a:rPr>
            </a:br>
            <a:r>
              <a:rPr lang="el-GR" sz="2800" dirty="0">
                <a:cs typeface="Times New Roman" panose="02020603050405020304" pitchFamily="18" charset="0"/>
              </a:rPr>
              <a:t>Υποχρεωτικά</a:t>
            </a:r>
            <a:br>
              <a:rPr lang="el-GR" sz="2800" dirty="0">
                <a:cs typeface="Times New Roman" panose="02020603050405020304" pitchFamily="18" charset="0"/>
              </a:rPr>
            </a:br>
            <a:r>
              <a:rPr lang="el-GR" sz="2800" dirty="0">
                <a:cs typeface="Times New Roman" panose="02020603050405020304" pitchFamily="18" charset="0"/>
              </a:rPr>
              <a:t>Επιλεγόμενα</a:t>
            </a:r>
          </a:p>
          <a:p>
            <a:pPr marL="0" indent="0">
              <a:buNone/>
            </a:pPr>
            <a:br>
              <a:rPr lang="el-GR" sz="2000" dirty="0">
                <a:solidFill>
                  <a:srgbClr val="FFFF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en-GB" sz="2000" dirty="0">
              <a:solidFill>
                <a:srgbClr val="FFFF00"/>
              </a:solidFill>
              <a:latin typeface="Times New Roman" panose="02020603050405020304" pitchFamily="18" charset="0"/>
              <a:cs typeface="Times New Roman" panose="02020603050405020304" pitchFamily="18" charset="0"/>
            </a:endParaRPr>
          </a:p>
          <a:p>
            <a:endParaRPr lang="en-CY" dirty="0"/>
          </a:p>
        </p:txBody>
      </p:sp>
      <p:sp>
        <p:nvSpPr>
          <p:cNvPr id="4" name="Footer Placeholder 3">
            <a:extLst>
              <a:ext uri="{FF2B5EF4-FFF2-40B4-BE49-F238E27FC236}">
                <a16:creationId xmlns:a16="http://schemas.microsoft.com/office/drawing/2014/main" id="{714BA9AD-46E5-5F33-60C3-D0AED1379B2B}"/>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1283318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9627-E86D-F247-924B-256E79D5DBD6}"/>
              </a:ext>
            </a:extLst>
          </p:cNvPr>
          <p:cNvSpPr>
            <a:spLocks noGrp="1"/>
          </p:cNvSpPr>
          <p:nvPr>
            <p:ph type="title"/>
          </p:nvPr>
        </p:nvSpPr>
        <p:spPr>
          <a:xfrm>
            <a:off x="838200" y="365126"/>
            <a:ext cx="10515600" cy="399806"/>
          </a:xfrm>
        </p:spPr>
        <p:txBody>
          <a:bodyPr>
            <a:noAutofit/>
          </a:bodyPr>
          <a:lstStyle/>
          <a:p>
            <a:pPr algn="ctr"/>
            <a:r>
              <a:rPr kumimoji="0" lang="el-GR" sz="3200" i="0" u="none" strike="noStrike" kern="1200" cap="all" spc="0" normalizeH="0" baseline="0" noProof="0" dirty="0" err="1">
                <a:ln>
                  <a:noFill/>
                </a:ln>
                <a:effectLst/>
                <a:uLnTx/>
                <a:uFillTx/>
                <a:latin typeface="+mn-lt"/>
                <a:ea typeface="+mj-ea"/>
                <a:cs typeface="+mj-cs"/>
              </a:rPr>
              <a:t>παραδειγμα</a:t>
            </a:r>
            <a:r>
              <a:rPr kumimoji="0" lang="el-GR" sz="3200" i="0" u="none" strike="noStrike" kern="1200" cap="all" spc="0" normalizeH="0" baseline="0" noProof="0" dirty="0">
                <a:ln>
                  <a:noFill/>
                </a:ln>
                <a:effectLst/>
                <a:uLnTx/>
                <a:uFillTx/>
                <a:latin typeface="+mn-lt"/>
                <a:ea typeface="+mj-ea"/>
                <a:cs typeface="+mj-cs"/>
              </a:rPr>
              <a:t>: </a:t>
            </a:r>
            <a:r>
              <a:rPr kumimoji="0" lang="en-US" sz="3200" i="0" u="none" strike="noStrike" kern="1200" cap="all" spc="0" normalizeH="0" baseline="0" noProof="0" dirty="0">
                <a:ln>
                  <a:noFill/>
                </a:ln>
                <a:effectLst/>
                <a:uLnTx/>
                <a:uFillTx/>
                <a:latin typeface="+mn-lt"/>
                <a:ea typeface="+mj-ea"/>
                <a:cs typeface="+mj-cs"/>
              </a:rPr>
              <a:t>(</a:t>
            </a:r>
            <a:r>
              <a:rPr kumimoji="0" lang="el-GR" sz="3200" i="0" u="none" strike="noStrike" kern="1200" cap="all" spc="0" normalizeH="0" baseline="0" noProof="0" dirty="0" err="1">
                <a:ln>
                  <a:noFill/>
                </a:ln>
                <a:effectLst/>
                <a:uLnTx/>
                <a:uFillTx/>
                <a:latin typeface="+mn-lt"/>
                <a:ea typeface="+mj-ea"/>
                <a:cs typeface="+mj-cs"/>
              </a:rPr>
              <a:t>πλαισιο</a:t>
            </a:r>
            <a:r>
              <a:rPr kumimoji="0" lang="el-GR" sz="3200" i="0" u="none" strike="noStrike" kern="1200" cap="all" spc="0" normalizeH="0" baseline="0" noProof="0" dirty="0">
                <a:ln>
                  <a:noFill/>
                </a:ln>
                <a:effectLst/>
                <a:uLnTx/>
                <a:uFillTx/>
                <a:latin typeface="+mn-lt"/>
                <a:ea typeface="+mj-ea"/>
                <a:cs typeface="+mj-cs"/>
              </a:rPr>
              <a:t> </a:t>
            </a:r>
            <a:r>
              <a:rPr kumimoji="0" lang="el-GR" sz="3200" i="0" u="none" strike="noStrike" kern="1200" cap="all" spc="0" normalizeH="0" baseline="0" noProof="0" dirty="0" err="1">
                <a:ln>
                  <a:noFill/>
                </a:ln>
                <a:effectLst/>
                <a:uLnTx/>
                <a:uFillTx/>
                <a:latin typeface="+mn-lt"/>
                <a:ea typeface="+mj-ea"/>
                <a:cs typeface="+mj-cs"/>
              </a:rPr>
              <a:t>προσβασησ</a:t>
            </a:r>
            <a:r>
              <a:rPr kumimoji="0" lang="el-GR" sz="3200" i="0" u="none" strike="noStrike" kern="1200" cap="all" spc="0" normalizeH="0" baseline="0" noProof="0" dirty="0">
                <a:ln>
                  <a:noFill/>
                </a:ln>
                <a:effectLst/>
                <a:uLnTx/>
                <a:uFillTx/>
                <a:latin typeface="+mn-lt"/>
                <a:ea typeface="+mj-ea"/>
                <a:cs typeface="+mj-cs"/>
              </a:rPr>
              <a:t> 10</a:t>
            </a:r>
            <a:r>
              <a:rPr kumimoji="0" lang="en-US" sz="3200" i="0" u="none" strike="noStrike" kern="1200" cap="all" spc="0" normalizeH="0" baseline="0" noProof="0" dirty="0">
                <a:ln>
                  <a:noFill/>
                </a:ln>
                <a:effectLst/>
                <a:uLnTx/>
                <a:uFillTx/>
                <a:latin typeface="+mn-lt"/>
                <a:ea typeface="+mj-ea"/>
                <a:cs typeface="+mj-cs"/>
              </a:rPr>
              <a:t>)</a:t>
            </a:r>
            <a:endParaRPr lang="en-CY" sz="3200" dirty="0">
              <a:latin typeface="+mn-lt"/>
            </a:endParaRPr>
          </a:p>
        </p:txBody>
      </p:sp>
      <p:graphicFrame>
        <p:nvGraphicFramePr>
          <p:cNvPr id="5" name="Content Placeholder 4">
            <a:extLst>
              <a:ext uri="{FF2B5EF4-FFF2-40B4-BE49-F238E27FC236}">
                <a16:creationId xmlns:a16="http://schemas.microsoft.com/office/drawing/2014/main" id="{3FC5E7DD-B1D5-FF8A-6538-63606D6C13F2}"/>
              </a:ext>
            </a:extLst>
          </p:cNvPr>
          <p:cNvGraphicFramePr>
            <a:graphicFrameLocks noGrp="1"/>
          </p:cNvGraphicFramePr>
          <p:nvPr>
            <p:ph idx="1"/>
            <p:extLst>
              <p:ext uri="{D42A27DB-BD31-4B8C-83A1-F6EECF244321}">
                <p14:modId xmlns:p14="http://schemas.microsoft.com/office/powerpoint/2010/main" val="834016488"/>
              </p:ext>
            </p:extLst>
          </p:nvPr>
        </p:nvGraphicFramePr>
        <p:xfrm>
          <a:off x="2857500" y="791308"/>
          <a:ext cx="6305751" cy="5956544"/>
        </p:xfrm>
        <a:graphic>
          <a:graphicData uri="http://schemas.openxmlformats.org/drawingml/2006/table">
            <a:tbl>
              <a:tblPr firstRow="1" firstCol="1" bandRow="1"/>
              <a:tblGrid>
                <a:gridCol w="683433">
                  <a:extLst>
                    <a:ext uri="{9D8B030D-6E8A-4147-A177-3AD203B41FA5}">
                      <a16:colId xmlns:a16="http://schemas.microsoft.com/office/drawing/2014/main" val="1709807382"/>
                    </a:ext>
                  </a:extLst>
                </a:gridCol>
                <a:gridCol w="1912714">
                  <a:extLst>
                    <a:ext uri="{9D8B030D-6E8A-4147-A177-3AD203B41FA5}">
                      <a16:colId xmlns:a16="http://schemas.microsoft.com/office/drawing/2014/main" val="3700714230"/>
                    </a:ext>
                  </a:extLst>
                </a:gridCol>
                <a:gridCol w="3709604">
                  <a:extLst>
                    <a:ext uri="{9D8B030D-6E8A-4147-A177-3AD203B41FA5}">
                      <a16:colId xmlns:a16="http://schemas.microsoft.com/office/drawing/2014/main" val="1937485057"/>
                    </a:ext>
                  </a:extLst>
                </a:gridCol>
              </a:tblGrid>
              <a:tr h="146513">
                <a:tc gridSpan="3">
                  <a:txBody>
                    <a:bodyPr/>
                    <a:lstStyle/>
                    <a:p>
                      <a:pPr algn="ctr">
                        <a:lnSpc>
                          <a:spcPct val="115000"/>
                        </a:lnSpc>
                        <a:spcAft>
                          <a:spcPts val="1000"/>
                        </a:spcAft>
                      </a:pPr>
                      <a:r>
                        <a:rPr lang="el-GR" sz="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Πλαίσιο Πρόσβασης 10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hMerge="1">
                  <a:txBody>
                    <a:bodyPr/>
                    <a:lstStyle/>
                    <a:p>
                      <a:endParaRPr lang="en-CY"/>
                    </a:p>
                  </a:txBody>
                  <a:tcPr/>
                </a:tc>
                <a:tc hMerge="1">
                  <a:txBody>
                    <a:bodyPr/>
                    <a:lstStyle/>
                    <a:p>
                      <a:endParaRPr lang="en-CY"/>
                    </a:p>
                  </a:txBody>
                  <a:tcPr/>
                </a:tc>
                <a:extLst>
                  <a:ext uri="{0D108BD9-81ED-4DB2-BD59-A6C34878D82A}">
                    <a16:rowId xmlns:a16="http://schemas.microsoft.com/office/drawing/2014/main" val="1053403079"/>
                  </a:ext>
                </a:extLst>
              </a:tr>
              <a:tr h="1697596">
                <a:tc rowSpan="2">
                  <a:txBody>
                    <a:bodyPr/>
                    <a:lstStyle/>
                    <a:p>
                      <a:pPr>
                        <a:lnSpc>
                          <a:spcPct val="115000"/>
                        </a:lnSpc>
                        <a:spcAft>
                          <a:spcPts val="1000"/>
                        </a:spcAft>
                      </a:pPr>
                      <a:r>
                        <a:rPr lang="el-GR"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Κωδικός Σχολής</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5000"/>
                        </a:lnSpc>
                        <a:spcAft>
                          <a:spcPts val="1000"/>
                        </a:spcAft>
                      </a:pPr>
                      <a:r>
                        <a:rPr lang="el-GR"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Υποχρεωτικά Μαθήματα (2):</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Νέα Ελληνικά</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Μαθηματικά </a:t>
                      </a:r>
                      <a:r>
                        <a:rPr lang="el-GR" sz="800" b="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ή</a:t>
                      </a: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Μαθηματικά Κ.Κ.</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l-GR" sz="800" dirty="0">
                          <a:effectLst/>
                          <a:latin typeface="Arial" panose="020B0604020202020204" pitchFamily="34" charset="0"/>
                          <a:ea typeface="Calibri" panose="020F0502020204030204" pitchFamily="34" charset="0"/>
                          <a:cs typeface="Times New Roman" panose="02020603050405020304" pitchFamily="18" charset="0"/>
                        </a:rPr>
                        <a:t> </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15000"/>
                        </a:lnSpc>
                        <a:spcAft>
                          <a:spcPts val="1000"/>
                        </a:spcAft>
                      </a:pPr>
                      <a:r>
                        <a:rPr lang="el-GR" sz="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Επιλεγόμενα Μαθήματα (2):</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Αρχαία Ελληνικά</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Ιστορία</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Λατινικά</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Αγγλικά</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Οικονομικά</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Φυσική</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Βιολογία</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Χημεία</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l-GR"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Λογιστική</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69190537"/>
                  </a:ext>
                </a:extLst>
              </a:tr>
              <a:tr h="146513">
                <a:tc vMerge="1">
                  <a:txBody>
                    <a:bodyPr/>
                    <a:lstStyle/>
                    <a:p>
                      <a:endParaRPr lang="en-CY"/>
                    </a:p>
                  </a:txBody>
                  <a:tcPr/>
                </a:tc>
                <a:tc gridSpan="2">
                  <a:txBody>
                    <a:bodyPr/>
                    <a:lstStyle/>
                    <a:p>
                      <a:pPr>
                        <a:lnSpc>
                          <a:spcPct val="115000"/>
                        </a:lnSpc>
                        <a:spcAft>
                          <a:spcPts val="1000"/>
                        </a:spcAft>
                      </a:pPr>
                      <a:r>
                        <a:rPr lang="el-GR"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ΠΑΝΕΠΙΣΤΗΜΙΑ/ΤΜΗΜΑ - ΚΥΠΡΟΣ</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263506110"/>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ΨΥΧΟΛΟΓΙΑΣ (Π.Κ.)</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1548283650"/>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1111</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ΑΓΩΓΗΣ (ΔΗΜΟΤΙΚΗ ΕΚΠΑΙΔΕΥΣΗ) (Π.Κ.)</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746248031"/>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1112</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ΑΓΩΓΗΣ (ΠΡΟΔΗΜΟΤΙΚΗ ΕΚΠΑΙΔΕΥΣΗ) (Π.Κ.)</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664280603"/>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3122</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ΑΠΟΚΑΤΑΣΤΑΣΗΣ (ΛΟΓΟΘΕΡΑΠΕΙΑ/ΛΟΓΟΠΑΘΟΛΟΓΙΑ) (Τ.Π.Κ.)</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985482315"/>
                  </a:ext>
                </a:extLst>
              </a:tr>
              <a:tr h="146513">
                <a:tc>
                  <a:txBody>
                    <a:bodyPr/>
                    <a:lstStyle/>
                    <a:p>
                      <a:pPr algn="ctr">
                        <a:lnSpc>
                          <a:spcPct val="115000"/>
                        </a:lnSpc>
                        <a:spcAft>
                          <a:spcPts val="1000"/>
                        </a:spcAft>
                      </a:pPr>
                      <a:r>
                        <a:rPr lang="el-GR" sz="800" b="1">
                          <a:effectLst/>
                          <a:latin typeface="Arial" panose="020B0604020202020204" pitchFamily="34" charset="0"/>
                          <a:ea typeface="Calibri" panose="020F0502020204030204" pitchFamily="34" charset="0"/>
                          <a:cs typeface="Times New Roman" panose="02020603050405020304" pitchFamily="18" charset="0"/>
                        </a:rPr>
                        <a:t> </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ΠΑΝΕΠΙΣΤΗΜΙΑ/ΤΜΗΜΑ - ΕΛΛΑΔΑ</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961750603"/>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ΑΓΩΓΗΣ ΚΑΙ ΦΡΟΝΤΙΔΑΣ ΣΤΗΝ ΠΡΩΙΜΗ ΠΑΙΔΙΚΗ ΗΛΙΚΙΑ (ΘΕΣΣΑΛΟΝΙΚΗ – ΔΙ.ΠΑ.Ε.)</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732018949"/>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673</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ΑΓΩΓΗΣ ΚΑΙ ΦΡΟΝΤΙΔΑΣ ΣΤΗΝ ΠΡΩΙΜΗ ΠΑΙΔΙΚΗ ΗΛΙΚΙΑ (ΑΙΓΑΛΕΩ – ΠΑΝ. ΔΥΤ. ΑΤΤΙΚΗΣ)</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806037631"/>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1241</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ΑΓΩΓΗΣ ΚΑΙ ΦΡΟΝΤΙΔΑΣ ΣΤΗΝ ΠΡΩΙΜΗ ΠΑΙΔΙΚΗ ΗΛΙΚΙΑ (ΙΩΑΝΝΙΝΑ – ΠΑΝ. ΙΩΑΝΝΙΝΩΝ)</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922708303"/>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356</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ΓΕΩΓΡΑΦΙΑΣ (ΑΘΗΝΑ – ΧΑΡΟΚΟΠΕΙΟ)</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742701757"/>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310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ΓΕΩΓΡΑΦΙΑΣ (ΜΥΤΙΛΗΝΗ – ΠΑΝ. ΑΙΓΑΙΟΥ)</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952550818"/>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154</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ΕΚΠΑΙΔΕΥΣΗΣ ΚΑΙ ΑΓΩΓΗΣ ΣΤΗΝ ΠΡΟΣΧΟΛΙΚΗ ΗΛΙΚΙΑ (ΑΘΗΝΑ – ΕΚΠΑ)</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481932549"/>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134</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ΠΡΟΣΧΟΛΙΚΗΣ ΑΓΩΓΗΣ ΚΑΙ ΕΚΠΑΙΔΕΥΣΗΣ (ΘΕΣΣΑΛΟΝΙΚΗ – ΑΠΘ)</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1493003701"/>
                  </a:ext>
                </a:extLst>
              </a:tr>
              <a:tr h="303097">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1286</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ΤΗΣ ΕΚΠΑΙΔΕΥΣΗΣ ΚΑΙ ΚΟΙΝΩΝΙΚΗΣ ΕΡΓΑΣΙΑΣ (ΠΑΤΡΑ – ΠΑΝ. ΠΑΤΡΩΝ)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(πρόσβαση και από το Πλαίσιο 6)</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75682846"/>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136</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ΤΗΣ ΕΚΠΑΙΔΕΥΣΗΣ ΚΑΙ ΤΗΣ ΑΓΩΓΗΣ ΣΤΗΝ ΠΡΟΣΧΟΛΙΚΗ ΗΛΙΚΙΑ (ΠΑΤΡΑ – ΠΑΝ. ΠΑΤΡΩΝ)</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552668819"/>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ΤΗΣ ΕΚΠΑΙΔΕΥΣΗΣ ΣΤΗΝ ΠΡΟΣΧΟΛΙΚΗ ΗΛΙΚΙΑ (ΑΛΕΞΑΝΔΡΟΥΠΟΛΗ – ΔΠΘ)</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565292706"/>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162</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ΕΠΙΣΤΗΜΩΝ ΤΗΣ ΠΡΟΣΧΟΛΙΚΗΣ ΑΓΩΓΗΣ ΚΑΙ ΕΚΠΑΙΔΕΥΤΙΚΟΥ ΣΧΕΔΙΑΣΜΟΥ (ΡΟΔΟΣ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ΠΑΝ. ΑΙΓΑΙΟΥ)</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735015235"/>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1245</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ΛΟΓΟΘΕΡΑΠΕΙΑΣ (ΙΩΑΝΝΙΝΑ – ΠΑΝ. ΙΩΑΝΝΙΝΩΝ)</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(πρόσβαση και από το Πλαίσιο 28)</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βλ. Σημ</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1480934436"/>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1515</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ΛΟΓΟΘΕΡΑΠΕΙΑΣ (ΚΑΛΑΜΑΤΑ – ΠΑΝ.ΠΕΛ/ΝΗΣΟΥ)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(πρόσβαση και από το Πλαίσιο 28)</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βλ. Σημ</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869302622"/>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1274</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ΛΟΓΟΘΕΡΑΠΕΙΑΣ (ΠΑΤΡΑ – ΠΑΝ. ΠΑΤΡΩΝ)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(πρόσβαση και από το Πλαίσιο 28)</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βλ. Σημ</a:t>
                      </a: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l-GR"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459360888"/>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128</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(ΑΘΗΝΑ – ΕΚΠΑ)</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46325106"/>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142</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(ΑΛΕΞΑΝΔΡΟΥΠΟΛΗ – ΔΠΘ)</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33472653"/>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164</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(ΒΟΛΟΣ – ΠΑΝ. ΘΕΣΣΑΛΙΑΣ)</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2316508850"/>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(ΘΕΣΣΑΛΟΝΙΚΗ – ΑΠΘ)</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21459500"/>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(ΙΩΑΝΝΙΝΑ – ΠΑΝ. ΙΩΑΝΝΙΝΩΝ)</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1451925770"/>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132</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(ΡΕΘΥΜΝΟ – ΠΑΝ. ΚΡΗΤΗΣ)</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3824317607"/>
                  </a:ext>
                </a:extLst>
              </a:tr>
              <a:tr h="146513">
                <a:tc>
                  <a:txBody>
                    <a:bodyPr/>
                    <a:lstStyle/>
                    <a:p>
                      <a:pPr algn="ctr">
                        <a:lnSpc>
                          <a:spcPct val="115000"/>
                        </a:lnSpc>
                        <a:spcAft>
                          <a:spcPts val="1000"/>
                        </a:spcAft>
                      </a:pPr>
                      <a:r>
                        <a:rPr lang="el-GR"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143</a:t>
                      </a:r>
                      <a:endParaRPr lang="en-CY" sz="80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15000"/>
                        </a:lnSpc>
                        <a:spcAft>
                          <a:spcPts val="1000"/>
                        </a:spcAft>
                      </a:pPr>
                      <a:r>
                        <a:rPr lang="el-GR"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ΠΑΙΔΑΓΩΓΙΚΟ ΔΗΜΟΤΙΚΗΣ ΕΚΠΑΙΔΕΥΣΗΣ (ΡΟΔΟΣ – ΠΑΝ. ΑΙΓΑΙΟΥ)</a:t>
                      </a:r>
                      <a:endParaRPr lang="en-CY"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296" marR="33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CY"/>
                    </a:p>
                  </a:txBody>
                  <a:tcPr/>
                </a:tc>
                <a:extLst>
                  <a:ext uri="{0D108BD9-81ED-4DB2-BD59-A6C34878D82A}">
                    <a16:rowId xmlns:a16="http://schemas.microsoft.com/office/drawing/2014/main" val="1066732316"/>
                  </a:ext>
                </a:extLst>
              </a:tr>
            </a:tbl>
          </a:graphicData>
        </a:graphic>
      </p:graphicFrame>
    </p:spTree>
    <p:extLst>
      <p:ext uri="{BB962C8B-B14F-4D97-AF65-F5344CB8AC3E}">
        <p14:creationId xmlns:p14="http://schemas.microsoft.com/office/powerpoint/2010/main" val="2485142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3A12-824F-ACE7-5FC3-F08AE1FE6354}"/>
              </a:ext>
            </a:extLst>
          </p:cNvPr>
          <p:cNvSpPr>
            <a:spLocks noGrp="1"/>
          </p:cNvSpPr>
          <p:nvPr>
            <p:ph type="title"/>
          </p:nvPr>
        </p:nvSpPr>
        <p:spPr>
          <a:xfrm>
            <a:off x="838200" y="231007"/>
            <a:ext cx="10515600" cy="1459682"/>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br>
              <a:rPr kumimoji="0" lang="el-GR" sz="3600" i="0" u="none" strike="noStrike" kern="1200" cap="none" spc="0" normalizeH="0" baseline="0" noProof="0" dirty="0">
                <a:ln w="11430"/>
                <a:effectLst>
                  <a:outerShdw blurRad="50800" dist="39000" dir="5460000" algn="tl">
                    <a:srgbClr val="000000">
                      <a:alpha val="38000"/>
                    </a:srgbClr>
                  </a:outerShdw>
                </a:effectLst>
                <a:uLnTx/>
                <a:uFillTx/>
                <a:latin typeface="+mn-lt"/>
                <a:ea typeface="+mn-ea"/>
                <a:cs typeface="Arial" panose="020B0604020202020204" pitchFamily="34" charset="0"/>
              </a:rPr>
            </a:br>
            <a:r>
              <a:rPr kumimoji="0" lang="el-GR" sz="3600" i="0" u="none" strike="noStrike" kern="1200" cap="none" spc="0" normalizeH="0" baseline="0" noProof="0" dirty="0">
                <a:ln w="11430"/>
                <a:uLnTx/>
                <a:uFillTx/>
                <a:latin typeface="+mn-lt"/>
                <a:ea typeface="+mn-ea"/>
                <a:cs typeface="Arial" panose="020B0604020202020204" pitchFamily="34" charset="0"/>
              </a:rPr>
              <a:t>ΔΙΑΔΙΚΑΣΙΑ </a:t>
            </a:r>
            <a:r>
              <a:rPr kumimoji="0" lang="el-GR" sz="3600" i="0" u="none" strike="noStrike" kern="1200" cap="none" spc="0" normalizeH="0" baseline="0" noProof="0" dirty="0">
                <a:ln>
                  <a:noFill/>
                </a:ln>
                <a:uLnTx/>
                <a:uFillTx/>
                <a:latin typeface="+mn-lt"/>
                <a:ea typeface="+mn-ea"/>
                <a:cs typeface="Arial" panose="020B0604020202020204" pitchFamily="34" charset="0"/>
              </a:rPr>
              <a:t>ΠΡΟΣΒΑΣΗΣ - </a:t>
            </a:r>
            <a:br>
              <a:rPr kumimoji="0" lang="el-GR" sz="3600" i="0" u="none" strike="noStrike" kern="1200" cap="none" spc="0" normalizeH="0" baseline="0" noProof="0" dirty="0">
                <a:ln>
                  <a:noFill/>
                </a:ln>
                <a:uLnTx/>
                <a:uFillTx/>
                <a:latin typeface="+mn-lt"/>
                <a:ea typeface="+mn-ea"/>
                <a:cs typeface="Arial" panose="020B0604020202020204" pitchFamily="34" charset="0"/>
              </a:rPr>
            </a:br>
            <a:r>
              <a:rPr kumimoji="0" lang="el-GR" sz="3600" i="0" u="none" strike="noStrike" kern="1200" cap="none" spc="0" normalizeH="0" baseline="0" noProof="0" dirty="0">
                <a:ln>
                  <a:noFill/>
                </a:ln>
                <a:uLnTx/>
                <a:uFillTx/>
                <a:latin typeface="+mn-lt"/>
                <a:ea typeface="+mn-ea"/>
                <a:cs typeface="Arial" panose="020B0604020202020204" pitchFamily="34" charset="0"/>
              </a:rPr>
              <a:t>ΠΑΓΚΥΠΡΙΕΣ ΕΞΕΤΑΣΕΙΣ </a:t>
            </a:r>
            <a:r>
              <a:rPr kumimoji="0" lang="el-GR" sz="3600" i="0" u="none" strike="noStrike" kern="1200" cap="none" spc="0" normalizeH="0" baseline="0" noProof="0" dirty="0">
                <a:ln w="11430"/>
                <a:uLnTx/>
                <a:uFillTx/>
                <a:latin typeface="+mn-lt"/>
                <a:ea typeface="+mn-ea"/>
                <a:cs typeface="Arial" panose="020B0604020202020204" pitchFamily="34" charset="0"/>
              </a:rPr>
              <a:t>2024 </a:t>
            </a:r>
            <a:br>
              <a:rPr kumimoji="0" lang="en-US" sz="3200" b="0" i="0" u="none" strike="noStrike" kern="1200" cap="none" spc="0" normalizeH="0" baseline="0" noProof="0" dirty="0">
                <a:ln>
                  <a:noFill/>
                </a:ln>
                <a:solidFill>
                  <a:srgbClr val="134770"/>
                </a:solidFill>
                <a:effectLst/>
                <a:uLnTx/>
                <a:uFillTx/>
                <a:latin typeface="Tw Cen MT" panose="020B0602020104020603"/>
                <a:ea typeface="+mn-ea"/>
                <a:cs typeface="+mn-cs"/>
              </a:rPr>
            </a:br>
            <a:endParaRPr lang="en-CY" dirty="0"/>
          </a:p>
        </p:txBody>
      </p:sp>
      <p:sp>
        <p:nvSpPr>
          <p:cNvPr id="3" name="Content Placeholder 2">
            <a:extLst>
              <a:ext uri="{FF2B5EF4-FFF2-40B4-BE49-F238E27FC236}">
                <a16:creationId xmlns:a16="http://schemas.microsoft.com/office/drawing/2014/main" id="{7C1CF368-DBC9-E33D-78D7-79F6F18D7DFA}"/>
              </a:ext>
            </a:extLst>
          </p:cNvPr>
          <p:cNvSpPr>
            <a:spLocks noGrp="1"/>
          </p:cNvSpPr>
          <p:nvPr>
            <p:ph idx="1"/>
          </p:nvPr>
        </p:nvSpPr>
        <p:spPr/>
        <p:txBody>
          <a:bodyPr/>
          <a:lstStyle/>
          <a:p>
            <a:pPr algn="just"/>
            <a:r>
              <a:rPr lang="el-GR" dirty="0"/>
              <a:t>Με τον διαχωρισμό των </a:t>
            </a:r>
            <a:r>
              <a:rPr lang="el-GR" dirty="0" err="1">
                <a:solidFill>
                  <a:schemeClr val="accent6"/>
                </a:solidFill>
              </a:rPr>
              <a:t>Παγκυπρίων</a:t>
            </a:r>
            <a:r>
              <a:rPr lang="el-GR" dirty="0">
                <a:solidFill>
                  <a:schemeClr val="accent6"/>
                </a:solidFill>
              </a:rPr>
              <a:t> Εξετάσεων </a:t>
            </a:r>
            <a:r>
              <a:rPr lang="el-GR" dirty="0"/>
              <a:t>(2022) οι </a:t>
            </a:r>
            <a:r>
              <a:rPr lang="el-GR" dirty="0" err="1">
                <a:solidFill>
                  <a:schemeClr val="accent6"/>
                </a:solidFill>
              </a:rPr>
              <a:t>Παγκύπριες</a:t>
            </a:r>
            <a:r>
              <a:rPr lang="el-GR" dirty="0">
                <a:solidFill>
                  <a:schemeClr val="accent6"/>
                </a:solidFill>
              </a:rPr>
              <a:t> Εξετάσεις Απόλυσης </a:t>
            </a:r>
            <a:r>
              <a:rPr lang="el-GR" dirty="0"/>
              <a:t>στοχεύουν στην απόκτηση Απολυτηρίου Δευτεροβάθμιας Εκπαίδευσης από την Κυπριακή Δημοκρατία.</a:t>
            </a:r>
          </a:p>
          <a:p>
            <a:pPr algn="just"/>
            <a:r>
              <a:rPr lang="el-GR" dirty="0"/>
              <a:t>Οι </a:t>
            </a:r>
            <a:r>
              <a:rPr lang="el-GR" dirty="0" err="1">
                <a:solidFill>
                  <a:schemeClr val="accent6"/>
                </a:solidFill>
              </a:rPr>
              <a:t>Παγκύπριες</a:t>
            </a:r>
            <a:r>
              <a:rPr lang="el-GR" dirty="0">
                <a:solidFill>
                  <a:schemeClr val="accent6"/>
                </a:solidFill>
              </a:rPr>
              <a:t> Εξετάσεις Πρόσβασης</a:t>
            </a:r>
            <a:r>
              <a:rPr lang="en-US" dirty="0">
                <a:solidFill>
                  <a:schemeClr val="accent6"/>
                </a:solidFill>
              </a:rPr>
              <a:t> (</a:t>
            </a:r>
            <a:r>
              <a:rPr lang="el-GR" dirty="0">
                <a:solidFill>
                  <a:schemeClr val="accent6"/>
                </a:solidFill>
              </a:rPr>
              <a:t>ΠΕΠ) </a:t>
            </a:r>
            <a:r>
              <a:rPr lang="el-GR" dirty="0"/>
              <a:t>σκοπό έχουν:</a:t>
            </a:r>
          </a:p>
          <a:p>
            <a:pPr marL="0" indent="0" algn="just">
              <a:buNone/>
            </a:pPr>
            <a:r>
              <a:rPr lang="el-GR" dirty="0"/>
              <a:t>α) τη χορήγηση του βαθμού κατάταξης ανά Πλαίσιο Πρόσβασης και του πιστοποιητικού πρόσβασης στους υποψηφίους,</a:t>
            </a:r>
          </a:p>
          <a:p>
            <a:pPr marL="0" indent="0" algn="just">
              <a:buNone/>
            </a:pPr>
            <a:r>
              <a:rPr lang="el-GR" dirty="0"/>
              <a:t>β) την κατανομή των θέσεων στα Δημόσια ΑΑΕΙ της Κύπρου &amp; Ελλάδας.</a:t>
            </a:r>
          </a:p>
          <a:p>
            <a:endParaRPr lang="el-GR" dirty="0"/>
          </a:p>
          <a:p>
            <a:pPr marL="0" indent="0">
              <a:buNone/>
            </a:pPr>
            <a:endParaRPr lang="el-GR" dirty="0"/>
          </a:p>
          <a:p>
            <a:pPr marL="0" indent="0">
              <a:buNone/>
            </a:pPr>
            <a:endParaRPr lang="en-CY" dirty="0"/>
          </a:p>
        </p:txBody>
      </p:sp>
      <p:sp>
        <p:nvSpPr>
          <p:cNvPr id="4" name="Footer Placeholder 3">
            <a:extLst>
              <a:ext uri="{FF2B5EF4-FFF2-40B4-BE49-F238E27FC236}">
                <a16:creationId xmlns:a16="http://schemas.microsoft.com/office/drawing/2014/main" id="{045B6B1F-69FD-E027-93AB-0C332E9F09F4}"/>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595342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8525-7856-7841-A80A-8BC2E8A801F5}"/>
              </a:ext>
            </a:extLst>
          </p:cNvPr>
          <p:cNvSpPr>
            <a:spLocks noGrp="1"/>
          </p:cNvSpPr>
          <p:nvPr>
            <p:ph type="title"/>
          </p:nvPr>
        </p:nvSpPr>
        <p:spPr/>
        <p:txBody>
          <a:bodyPr>
            <a:normAutofit fontScale="90000"/>
          </a:bodyPr>
          <a:lstStyle/>
          <a:p>
            <a:pPr algn="ctr"/>
            <a:r>
              <a:rPr lang="el-GR" sz="3600" dirty="0">
                <a:latin typeface="+mn-lt"/>
              </a:rPr>
              <a:t>ΔΙΑΔΙΚΑΣΙΑ ΠΡΟΣΒΑΣΗΣ </a:t>
            </a:r>
            <a:br>
              <a:rPr lang="el-GR" sz="3600" dirty="0">
                <a:latin typeface="+mn-lt"/>
              </a:rPr>
            </a:br>
            <a:r>
              <a:rPr lang="el-GR" sz="3600" dirty="0">
                <a:latin typeface="+mn-lt"/>
              </a:rPr>
              <a:t>ΠΑΓΚΥΠΡΙΕΣ ΕΞΕΤΑΣΕΙΣ 2024 </a:t>
            </a:r>
            <a:br>
              <a:rPr lang="el-GR" dirty="0"/>
            </a:br>
            <a:endParaRPr lang="en-CY" dirty="0"/>
          </a:p>
        </p:txBody>
      </p:sp>
      <p:sp>
        <p:nvSpPr>
          <p:cNvPr id="3" name="Content Placeholder 2">
            <a:extLst>
              <a:ext uri="{FF2B5EF4-FFF2-40B4-BE49-F238E27FC236}">
                <a16:creationId xmlns:a16="http://schemas.microsoft.com/office/drawing/2014/main" id="{F388B133-3DD3-E959-D768-3503BE519987}"/>
              </a:ext>
            </a:extLst>
          </p:cNvPr>
          <p:cNvSpPr>
            <a:spLocks noGrp="1"/>
          </p:cNvSpPr>
          <p:nvPr>
            <p:ph idx="1"/>
          </p:nvPr>
        </p:nvSpPr>
        <p:spPr>
          <a:xfrm>
            <a:off x="565639" y="1394801"/>
            <a:ext cx="10515600" cy="4794983"/>
          </a:xfrm>
        </p:spPr>
        <p:txBody>
          <a:bodyPr>
            <a:normAutofit fontScale="25000" lnSpcReduction="20000"/>
          </a:bodyPr>
          <a:lstStyle/>
          <a:p>
            <a:pPr marL="0" indent="0">
              <a:buNone/>
            </a:pPr>
            <a:r>
              <a:rPr lang="el-GR" sz="6400" b="1" u="sng" dirty="0">
                <a:cs typeface="Arial" panose="020B0604020202020204" pitchFamily="34" charset="0"/>
              </a:rPr>
              <a:t>Όσοι επιθυμούν πρόσβαση σε:</a:t>
            </a:r>
          </a:p>
          <a:p>
            <a:pPr marL="0" indent="0">
              <a:buNone/>
            </a:pPr>
            <a:r>
              <a:rPr lang="el-GR" sz="6400" b="1" u="sng" dirty="0">
                <a:solidFill>
                  <a:schemeClr val="accent2"/>
                </a:solidFill>
                <a:cs typeface="Arial" panose="020B0604020202020204" pitchFamily="34" charset="0"/>
              </a:rPr>
              <a:t>ΚΥΠΡΟ: </a:t>
            </a:r>
          </a:p>
          <a:p>
            <a:pPr marL="342900" indent="-342900">
              <a:lnSpc>
                <a:spcPct val="150000"/>
              </a:lnSpc>
              <a:buFont typeface="Arial" panose="020B0604020202020204" pitchFamily="34" charset="0"/>
              <a:buChar char="•"/>
            </a:pPr>
            <a:r>
              <a:rPr lang="el-GR" sz="6400" b="1" dirty="0">
                <a:cs typeface="Arial" panose="020B0604020202020204" pitchFamily="34" charset="0"/>
              </a:rPr>
              <a:t>ΠΑΝΕΠΙΣΤΗΜΙΟ ΚΥΠΡΟΥ</a:t>
            </a:r>
          </a:p>
          <a:p>
            <a:pPr marL="342900" indent="-342900">
              <a:lnSpc>
                <a:spcPct val="150000"/>
              </a:lnSpc>
              <a:buFont typeface="Arial" panose="020B0604020202020204" pitchFamily="34" charset="0"/>
              <a:buChar char="•"/>
            </a:pPr>
            <a:r>
              <a:rPr lang="el-GR" sz="6400" b="1" dirty="0">
                <a:cs typeface="Arial" panose="020B0604020202020204" pitchFamily="34" charset="0"/>
              </a:rPr>
              <a:t>ΤΕΧΝΟΛΟΓΙΚΟ ΠΑΝΕΠΙΣΤΗΜΙΟ ΚΥΠΡΟΥ (ΤΕ.ΠΑ.Κ.)</a:t>
            </a:r>
          </a:p>
          <a:p>
            <a:pPr marL="0" indent="0">
              <a:lnSpc>
                <a:spcPct val="150000"/>
              </a:lnSpc>
              <a:buNone/>
            </a:pPr>
            <a:r>
              <a:rPr lang="el-GR" sz="6400" b="1" u="sng" dirty="0">
                <a:solidFill>
                  <a:srgbClr val="00B0F0"/>
                </a:solidFill>
                <a:cs typeface="Arial" panose="020B0604020202020204" pitchFamily="34" charset="0"/>
              </a:rPr>
              <a:t>ΕΛΛΑΔΑ:</a:t>
            </a:r>
          </a:p>
          <a:p>
            <a:pPr marL="285750" indent="-285750">
              <a:lnSpc>
                <a:spcPct val="150000"/>
              </a:lnSpc>
              <a:buFont typeface="Arial" panose="020B0604020202020204" pitchFamily="34" charset="0"/>
              <a:buChar char="•"/>
            </a:pPr>
            <a:r>
              <a:rPr lang="el-GR" sz="6400" b="1" dirty="0">
                <a:cs typeface="Arial" panose="020B0604020202020204" pitchFamily="34" charset="0"/>
              </a:rPr>
              <a:t>ΠΑΝΕΠΙΣΤΗΜΙΑ</a:t>
            </a:r>
          </a:p>
          <a:p>
            <a:pPr marL="285750" indent="-285750">
              <a:lnSpc>
                <a:spcPct val="150000"/>
              </a:lnSpc>
              <a:buFont typeface="Arial" panose="020B0604020202020204" pitchFamily="34" charset="0"/>
              <a:buChar char="•"/>
            </a:pPr>
            <a:r>
              <a:rPr lang="el-GR" sz="6400" b="1" dirty="0">
                <a:cs typeface="Arial" panose="020B0604020202020204" pitchFamily="34" charset="0"/>
              </a:rPr>
              <a:t>ΠΟΛΥΤΕΧΝΕΙΑ</a:t>
            </a:r>
          </a:p>
          <a:p>
            <a:pPr marL="285750" indent="-285750">
              <a:lnSpc>
                <a:spcPct val="150000"/>
              </a:lnSpc>
              <a:buFont typeface="Arial" panose="020B0604020202020204" pitchFamily="34" charset="0"/>
              <a:buChar char="•"/>
            </a:pPr>
            <a:r>
              <a:rPr lang="el-GR" sz="6400" b="1" dirty="0">
                <a:cs typeface="Arial" panose="020B0604020202020204" pitchFamily="34" charset="0"/>
              </a:rPr>
              <a:t>ΣΤΡΑΤΙΩΤΙΚΕΣ ΣΧΟΛΕΣ</a:t>
            </a:r>
          </a:p>
          <a:p>
            <a:pPr marL="285750" indent="-285750">
              <a:lnSpc>
                <a:spcPct val="150000"/>
              </a:lnSpc>
              <a:buFont typeface="Arial" panose="020B0604020202020204" pitchFamily="34" charset="0"/>
              <a:buChar char="•"/>
            </a:pPr>
            <a:r>
              <a:rPr lang="el-GR" sz="6400" b="1" dirty="0">
                <a:cs typeface="Arial" panose="020B0604020202020204" pitchFamily="34" charset="0"/>
              </a:rPr>
              <a:t>ΑΝΩΤΑΤΕΣ ΕΚΚΛΗΣΙΑΣΤΙΚΕΣ ΑΚΑΔΗΜΙΕΣ (Α.Ε.Α.)</a:t>
            </a:r>
          </a:p>
          <a:p>
            <a:pPr marL="285750" indent="-285750">
              <a:lnSpc>
                <a:spcPct val="150000"/>
              </a:lnSpc>
              <a:buFont typeface="Arial" panose="020B0604020202020204" pitchFamily="34" charset="0"/>
              <a:buChar char="•"/>
            </a:pPr>
            <a:r>
              <a:rPr lang="el-GR" sz="6400" b="1" dirty="0">
                <a:cs typeface="Arial" panose="020B0604020202020204" pitchFamily="34" charset="0"/>
              </a:rPr>
              <a:t>ΑΝΩΤΕΡΕΣ ΣΧΟΛΕΣ ΤΟΥΡΙΣΤΙΚΗΣ ΕΚΠΑΙΔΕΥΣΗΣ</a:t>
            </a:r>
            <a:r>
              <a:rPr lang="el-GR" sz="6400" dirty="0">
                <a:cs typeface="Arial" panose="020B0604020202020204" pitchFamily="34" charset="0"/>
              </a:rPr>
              <a:t> </a:t>
            </a:r>
            <a:r>
              <a:rPr lang="el-GR" sz="6400" b="1" dirty="0">
                <a:cs typeface="Arial" panose="020B0604020202020204" pitchFamily="34" charset="0"/>
              </a:rPr>
              <a:t>(Α.Σ.Τ.Ε.)</a:t>
            </a:r>
            <a:endParaRPr lang="en-US" sz="6400" b="1" dirty="0">
              <a:cs typeface="Arial" panose="020B0604020202020204" pitchFamily="34" charset="0"/>
            </a:endParaRPr>
          </a:p>
          <a:p>
            <a:endParaRPr lang="en-CY" dirty="0"/>
          </a:p>
        </p:txBody>
      </p:sp>
      <p:sp>
        <p:nvSpPr>
          <p:cNvPr id="4" name="Footer Placeholder 3">
            <a:extLst>
              <a:ext uri="{FF2B5EF4-FFF2-40B4-BE49-F238E27FC236}">
                <a16:creationId xmlns:a16="http://schemas.microsoft.com/office/drawing/2014/main" id="{8B1AC73E-73F4-75BE-1661-4924E685B7FC}"/>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pic>
        <p:nvPicPr>
          <p:cNvPr id="5" name="Picture 4">
            <a:extLst>
              <a:ext uri="{FF2B5EF4-FFF2-40B4-BE49-F238E27FC236}">
                <a16:creationId xmlns:a16="http://schemas.microsoft.com/office/drawing/2014/main" id="{CF0BA737-23E5-CAFC-CB11-5A5B7A12F6B9}"/>
              </a:ext>
            </a:extLst>
          </p:cNvPr>
          <p:cNvPicPr>
            <a:picLocks noChangeAspect="1"/>
          </p:cNvPicPr>
          <p:nvPr/>
        </p:nvPicPr>
        <p:blipFill>
          <a:blip r:embed="rId2"/>
          <a:stretch>
            <a:fillRect/>
          </a:stretch>
        </p:blipFill>
        <p:spPr>
          <a:xfrm>
            <a:off x="6620053" y="1658109"/>
            <a:ext cx="1889924" cy="1243692"/>
          </a:xfrm>
          <a:prstGeom prst="rect">
            <a:avLst/>
          </a:prstGeom>
        </p:spPr>
      </p:pic>
      <p:pic>
        <p:nvPicPr>
          <p:cNvPr id="6" name="Picture 5">
            <a:extLst>
              <a:ext uri="{FF2B5EF4-FFF2-40B4-BE49-F238E27FC236}">
                <a16:creationId xmlns:a16="http://schemas.microsoft.com/office/drawing/2014/main" id="{E1063AC0-A852-75F5-A0C3-13EBAD18066A}"/>
              </a:ext>
            </a:extLst>
          </p:cNvPr>
          <p:cNvPicPr>
            <a:picLocks noChangeAspect="1"/>
          </p:cNvPicPr>
          <p:nvPr/>
        </p:nvPicPr>
        <p:blipFill>
          <a:blip r:embed="rId3"/>
          <a:stretch>
            <a:fillRect/>
          </a:stretch>
        </p:blipFill>
        <p:spPr>
          <a:xfrm>
            <a:off x="6856894" y="3852360"/>
            <a:ext cx="1633870" cy="993734"/>
          </a:xfrm>
          <a:prstGeom prst="rect">
            <a:avLst/>
          </a:prstGeom>
        </p:spPr>
      </p:pic>
    </p:spTree>
    <p:extLst>
      <p:ext uri="{BB962C8B-B14F-4D97-AF65-F5344CB8AC3E}">
        <p14:creationId xmlns:p14="http://schemas.microsoft.com/office/powerpoint/2010/main" val="1975254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30D4-F585-4189-093A-4B16E72C626D}"/>
              </a:ext>
            </a:extLst>
          </p:cNvPr>
          <p:cNvSpPr>
            <a:spLocks noGrp="1"/>
          </p:cNvSpPr>
          <p:nvPr>
            <p:ph type="title"/>
          </p:nvPr>
        </p:nvSpPr>
        <p:spPr>
          <a:xfrm>
            <a:off x="838200" y="188303"/>
            <a:ext cx="10515600" cy="1325563"/>
          </a:xfrm>
        </p:spPr>
        <p:txBody>
          <a:bodyPr>
            <a:normAutofit/>
          </a:bodyPr>
          <a:lstStyle/>
          <a:p>
            <a:pPr algn="ctr"/>
            <a:r>
              <a:rPr kumimoji="0" lang="el-GR" sz="3200" i="0" strike="noStrike" kern="1200" cap="none" spc="0" normalizeH="0" baseline="0" noProof="0" dirty="0">
                <a:ln>
                  <a:noFill/>
                </a:ln>
                <a:effectLst/>
                <a:uLnTx/>
                <a:uFillTx/>
                <a:latin typeface="+mn-lt"/>
                <a:ea typeface="+mj-ea"/>
                <a:cs typeface="Arial" panose="020B0604020202020204" pitchFamily="34" charset="0"/>
              </a:rPr>
              <a:t>ΕΛΛΗΝΕΣ ΤΟΥ ΕΞΩΤΕΡΙΚΟΥ -ΟΜΟΓΕΝΕΙΣ</a:t>
            </a:r>
            <a:endParaRPr lang="en-CY" sz="3200" dirty="0">
              <a:latin typeface="+mn-lt"/>
            </a:endParaRPr>
          </a:p>
        </p:txBody>
      </p:sp>
      <p:sp>
        <p:nvSpPr>
          <p:cNvPr id="3" name="Content Placeholder 2">
            <a:extLst>
              <a:ext uri="{FF2B5EF4-FFF2-40B4-BE49-F238E27FC236}">
                <a16:creationId xmlns:a16="http://schemas.microsoft.com/office/drawing/2014/main" id="{15CAD023-268F-50AB-F72D-CA5B8554C0E0}"/>
              </a:ext>
            </a:extLst>
          </p:cNvPr>
          <p:cNvSpPr>
            <a:spLocks noGrp="1"/>
          </p:cNvSpPr>
          <p:nvPr>
            <p:ph idx="1"/>
          </p:nvPr>
        </p:nvSpPr>
        <p:spPr>
          <a:xfrm>
            <a:off x="838200" y="1230923"/>
            <a:ext cx="10515600" cy="4849325"/>
          </a:xfrm>
        </p:spPr>
        <p:txBody>
          <a:bodyPr/>
          <a:lstStyle/>
          <a:p>
            <a:endParaRPr lang="en-CY" dirty="0"/>
          </a:p>
        </p:txBody>
      </p:sp>
      <p:sp>
        <p:nvSpPr>
          <p:cNvPr id="4" name="Footer Placeholder 3">
            <a:extLst>
              <a:ext uri="{FF2B5EF4-FFF2-40B4-BE49-F238E27FC236}">
                <a16:creationId xmlns:a16="http://schemas.microsoft.com/office/drawing/2014/main" id="{17C9C4CB-B8A0-3BC3-D6AC-97D3009CEE9E}"/>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
        <p:nvSpPr>
          <p:cNvPr id="5" name="Rectangle 4">
            <a:extLst>
              <a:ext uri="{FF2B5EF4-FFF2-40B4-BE49-F238E27FC236}">
                <a16:creationId xmlns:a16="http://schemas.microsoft.com/office/drawing/2014/main" id="{5B36A92E-1155-9699-5D7C-01FF5EC7D4EA}"/>
              </a:ext>
            </a:extLst>
          </p:cNvPr>
          <p:cNvSpPr/>
          <p:nvPr/>
        </p:nvSpPr>
        <p:spPr>
          <a:xfrm>
            <a:off x="1610456" y="1690688"/>
            <a:ext cx="3248759" cy="33234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ΠΕΡΙΠΤΩΣΗ Α΄</a:t>
            </a:r>
          </a:p>
          <a:p>
            <a:pPr algn="ctr"/>
            <a:r>
              <a:rPr lang="el-GR" dirty="0"/>
              <a:t>Μαθητές οι οποίοι έχουν και τους δύο γονείς με Ελληνική Καταγωγή εξασφαλίζουν θέση στα ΑΑΕΙ Ελλάδας μέσω της κατηγορίας των «Ελλήνων του Εξωτερικού» και όχι μαζί με τους υπόλοιπους Κύπριους μαθητές, που ανήκουν στην κατηγορία των </a:t>
            </a:r>
          </a:p>
          <a:p>
            <a:pPr algn="ctr"/>
            <a:r>
              <a:rPr lang="el-GR" dirty="0"/>
              <a:t>«Αλλοδαπών - Αλλογενών».</a:t>
            </a:r>
          </a:p>
          <a:p>
            <a:pPr algn="ctr"/>
            <a:endParaRPr lang="el-GR" dirty="0"/>
          </a:p>
        </p:txBody>
      </p:sp>
      <p:sp>
        <p:nvSpPr>
          <p:cNvPr id="6" name="Rectangle 5">
            <a:extLst>
              <a:ext uri="{FF2B5EF4-FFF2-40B4-BE49-F238E27FC236}">
                <a16:creationId xmlns:a16="http://schemas.microsoft.com/office/drawing/2014/main" id="{83969658-8BCC-BF29-EAA1-291C72983B7E}"/>
              </a:ext>
            </a:extLst>
          </p:cNvPr>
          <p:cNvSpPr/>
          <p:nvPr/>
        </p:nvSpPr>
        <p:spPr>
          <a:xfrm>
            <a:off x="7332784" y="1690688"/>
            <a:ext cx="3332285" cy="33234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ΠΕΡΙΠΤΩΣΗ B΄</a:t>
            </a:r>
          </a:p>
          <a:p>
            <a:pPr algn="ctr"/>
            <a:r>
              <a:rPr lang="el-GR" dirty="0"/>
              <a:t>Μαθητές οι οποίοι έχουν τον έναν από τους δύο γονείς με  Ελληνική Καταγωγή και είναι απόφοιτοι Λυκείου / ΤΕΣΕΚ της Κυπριακής Δημοκρατίας επιλέγουν αν θα διεκδικήσουν θέση στα ΑΑΕΙ Ελλάδας είτε μέσω της Κατηγορίας των «Ελλήνων του Εξωτερικού», είτε μέσω της κατηγορίας των </a:t>
            </a:r>
          </a:p>
          <a:p>
            <a:pPr algn="ctr"/>
            <a:r>
              <a:rPr lang="el-GR" dirty="0"/>
              <a:t>«Αλλοδαπών-Αλλογενών». </a:t>
            </a:r>
            <a:endParaRPr lang="en-CY" dirty="0"/>
          </a:p>
        </p:txBody>
      </p:sp>
      <p:sp>
        <p:nvSpPr>
          <p:cNvPr id="7" name="Rectangle: Rounded Corners 6">
            <a:extLst>
              <a:ext uri="{FF2B5EF4-FFF2-40B4-BE49-F238E27FC236}">
                <a16:creationId xmlns:a16="http://schemas.microsoft.com/office/drawing/2014/main" id="{F4EE6543-1FCA-70C1-9D7C-F38DD71E69C6}"/>
              </a:ext>
            </a:extLst>
          </p:cNvPr>
          <p:cNvSpPr/>
          <p:nvPr/>
        </p:nvSpPr>
        <p:spPr>
          <a:xfrm>
            <a:off x="1811215" y="5231423"/>
            <a:ext cx="8941777" cy="8616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a:t>Οι υποψήφιοι και των δύο περιπτώσεων πρέπει να έχουν παρακολουθήσει, με πλήρη φοίτηση, τουλάχιστον τις δύο τελευταίες τάξεις του Λυκείου ή αντίστοιχου σχολείου σε χώρα της αλλοδαπής. </a:t>
            </a:r>
            <a:endParaRPr lang="el-GR" dirty="0"/>
          </a:p>
        </p:txBody>
      </p:sp>
    </p:spTree>
    <p:extLst>
      <p:ext uri="{BB962C8B-B14F-4D97-AF65-F5344CB8AC3E}">
        <p14:creationId xmlns:p14="http://schemas.microsoft.com/office/powerpoint/2010/main" val="1023118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0A6E-4048-AEC3-0B21-3E32B9D06756}"/>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br>
              <a:rPr kumimoji="0" lang="el-GR" sz="3600" i="0" u="none" strike="noStrike" kern="1200" cap="none" spc="0" normalizeH="0" baseline="0" noProof="0" dirty="0">
                <a:ln w="11430"/>
                <a:solidFill>
                  <a:srgbClr val="134770"/>
                </a:solidFill>
                <a:effectLst>
                  <a:outerShdw blurRad="50800" dist="39000" dir="5460000" algn="tl">
                    <a:srgbClr val="000000">
                      <a:alpha val="38000"/>
                    </a:srgbClr>
                  </a:outerShdw>
                </a:effectLst>
                <a:uLnTx/>
                <a:uFillTx/>
                <a:latin typeface="+mn-lt"/>
                <a:ea typeface="+mn-ea"/>
                <a:cs typeface="Arial" panose="020B0604020202020204" pitchFamily="34" charset="0"/>
              </a:rPr>
            </a:br>
            <a:r>
              <a:rPr kumimoji="0" lang="el-GR" sz="3600" i="0" u="none" strike="noStrike" kern="1200" cap="none" spc="0" normalizeH="0" baseline="0" noProof="0" dirty="0">
                <a:ln w="11430"/>
                <a:uLnTx/>
                <a:uFillTx/>
                <a:latin typeface="+mn-lt"/>
                <a:ea typeface="+mn-ea"/>
                <a:cs typeface="Arial" panose="020B0604020202020204" pitchFamily="34" charset="0"/>
              </a:rPr>
              <a:t>ΔΙΑΔΙΚΑΣΙΑ </a:t>
            </a:r>
            <a:r>
              <a:rPr kumimoji="0" lang="el-GR" sz="3600" i="0" u="none" strike="noStrike" kern="1200" cap="none" spc="0" normalizeH="0" baseline="0" noProof="0" dirty="0">
                <a:ln>
                  <a:noFill/>
                </a:ln>
                <a:uLnTx/>
                <a:uFillTx/>
                <a:latin typeface="+mn-lt"/>
                <a:ea typeface="+mn-ea"/>
                <a:cs typeface="Arial" panose="020B0604020202020204" pitchFamily="34" charset="0"/>
              </a:rPr>
              <a:t>ΠΡΟΣΒΑΣΗΣ </a:t>
            </a:r>
            <a:br>
              <a:rPr kumimoji="0" lang="el-GR" sz="3600" i="0" u="none" strike="noStrike" kern="1200" cap="none" spc="0" normalizeH="0" baseline="0" noProof="0" dirty="0">
                <a:ln>
                  <a:noFill/>
                </a:ln>
                <a:uLnTx/>
                <a:uFillTx/>
                <a:latin typeface="+mn-lt"/>
                <a:ea typeface="+mn-ea"/>
                <a:cs typeface="Arial" panose="020B0604020202020204" pitchFamily="34" charset="0"/>
              </a:rPr>
            </a:br>
            <a:r>
              <a:rPr kumimoji="0" lang="el-GR" sz="3600" i="0" u="none" strike="noStrike" kern="1200" cap="none" spc="0" normalizeH="0" baseline="0" noProof="0" dirty="0">
                <a:ln>
                  <a:noFill/>
                </a:ln>
                <a:uLnTx/>
                <a:uFillTx/>
                <a:latin typeface="+mn-lt"/>
                <a:ea typeface="+mn-ea"/>
                <a:cs typeface="Arial" panose="020B0604020202020204" pitchFamily="34" charset="0"/>
              </a:rPr>
              <a:t>ΠΑΓΚΥΠΡΙΕΣ ΕΞΕΤΑΣΕΙΣ </a:t>
            </a:r>
            <a:r>
              <a:rPr kumimoji="0" lang="el-GR" sz="3600" i="0" u="none" strike="noStrike" kern="1200" cap="none" spc="0" normalizeH="0" baseline="0" noProof="0" dirty="0">
                <a:ln w="11430"/>
                <a:uLnTx/>
                <a:uFillTx/>
                <a:latin typeface="+mn-lt"/>
                <a:ea typeface="+mn-ea"/>
                <a:cs typeface="Arial" panose="020B0604020202020204" pitchFamily="34" charset="0"/>
              </a:rPr>
              <a:t>2024 </a:t>
            </a:r>
            <a:br>
              <a:rPr kumimoji="0" lang="en-US" sz="2800" b="0" i="0" u="none" strike="noStrike" kern="1200" cap="none" spc="0" normalizeH="0" baseline="0" noProof="0" dirty="0">
                <a:ln>
                  <a:noFill/>
                </a:ln>
                <a:solidFill>
                  <a:srgbClr val="134770"/>
                </a:solidFill>
                <a:effectLst/>
                <a:uLnTx/>
                <a:uFillTx/>
                <a:latin typeface="Tw Cen MT" panose="020B0602020104020603"/>
                <a:ea typeface="+mn-ea"/>
                <a:cs typeface="+mn-cs"/>
              </a:rPr>
            </a:br>
            <a:endParaRPr lang="en-CY" dirty="0"/>
          </a:p>
        </p:txBody>
      </p:sp>
      <p:sp>
        <p:nvSpPr>
          <p:cNvPr id="3" name="Content Placeholder 2">
            <a:extLst>
              <a:ext uri="{FF2B5EF4-FFF2-40B4-BE49-F238E27FC236}">
                <a16:creationId xmlns:a16="http://schemas.microsoft.com/office/drawing/2014/main" id="{821A0702-4180-813D-F345-B9334446E3E1}"/>
              </a:ext>
            </a:extLst>
          </p:cNvPr>
          <p:cNvSpPr>
            <a:spLocks noGrp="1"/>
          </p:cNvSpPr>
          <p:nvPr>
            <p:ph idx="1"/>
          </p:nvPr>
        </p:nvSpPr>
        <p:spPr/>
        <p:txBody>
          <a:bodyPr/>
          <a:lstStyle/>
          <a:p>
            <a:pPr lvl="0" algn="just" defTabSz="685800">
              <a:spcBef>
                <a:spcPts val="750"/>
              </a:spcBef>
              <a:buSzTx/>
            </a:pPr>
            <a:r>
              <a:rPr lang="el-GR" sz="2800" dirty="0">
                <a:cs typeface="Arial" pitchFamily="34" charset="0"/>
              </a:rPr>
              <a:t>Περισσότερες λεπτομέρειες για τους περιορισμούς στην επιλογή μαθημάτων για Πρόσβαση στα Δημόσια ΑΑΕΙ    Ελλάδας καθώς και για </a:t>
            </a:r>
            <a:r>
              <a:rPr lang="el-GR" sz="2800" u="sng" dirty="0">
                <a:cs typeface="Arial" pitchFamily="34" charset="0"/>
              </a:rPr>
              <a:t>ΟΛΗ τη Διαδικασία Πρόσβασης στα Δημόσια ΑΑΕΙ Κύπρου και Ελλάδας,</a:t>
            </a:r>
            <a:r>
              <a:rPr lang="el-GR" sz="2800" dirty="0">
                <a:cs typeface="Arial" pitchFamily="34" charset="0"/>
              </a:rPr>
              <a:t> στην έκδοση </a:t>
            </a:r>
          </a:p>
          <a:p>
            <a:pPr marL="0" lvl="0" indent="0" algn="just" defTabSz="685800">
              <a:spcBef>
                <a:spcPts val="750"/>
              </a:spcBef>
              <a:buSzTx/>
              <a:buNone/>
            </a:pPr>
            <a:r>
              <a:rPr lang="el-GR" sz="2800" dirty="0">
                <a:solidFill>
                  <a:schemeClr val="accent6">
                    <a:lumMod val="75000"/>
                  </a:schemeClr>
                </a:solidFill>
                <a:cs typeface="Arial" pitchFamily="34" charset="0"/>
              </a:rPr>
              <a:t>«</a:t>
            </a:r>
            <a:r>
              <a:rPr lang="el-GR" sz="2800" i="1" dirty="0">
                <a:solidFill>
                  <a:schemeClr val="accent6">
                    <a:lumMod val="75000"/>
                  </a:schemeClr>
                </a:solidFill>
                <a:cs typeface="Arial" pitchFamily="34" charset="0"/>
              </a:rPr>
              <a:t>Επιστημονικά Πεδία </a:t>
            </a:r>
            <a:r>
              <a:rPr lang="el-GR" sz="2800" dirty="0">
                <a:solidFill>
                  <a:schemeClr val="accent6">
                    <a:lumMod val="75000"/>
                  </a:schemeClr>
                </a:solidFill>
                <a:cs typeface="Arial" pitchFamily="34" charset="0"/>
              </a:rPr>
              <a:t>και </a:t>
            </a:r>
            <a:r>
              <a:rPr lang="el-GR" sz="2800" i="1" dirty="0">
                <a:solidFill>
                  <a:schemeClr val="accent6">
                    <a:lumMod val="75000"/>
                  </a:schemeClr>
                </a:solidFill>
                <a:cs typeface="Arial" pitchFamily="34" charset="0"/>
              </a:rPr>
              <a:t>Πλαίσια Πρόσβασης στη Δημόσια Τριτοβάθμια Εκπαίδευση Κύπρου και Ελλάδας 2024», </a:t>
            </a:r>
            <a:r>
              <a:rPr lang="el-GR" sz="2800" i="1" dirty="0">
                <a:cs typeface="Arial" pitchFamily="34" charset="0"/>
              </a:rPr>
              <a:t>ΥΣΕΑ</a:t>
            </a:r>
          </a:p>
          <a:p>
            <a:pPr algn="just"/>
            <a:endParaRPr lang="en-CY" dirty="0"/>
          </a:p>
        </p:txBody>
      </p:sp>
      <p:sp>
        <p:nvSpPr>
          <p:cNvPr id="4" name="Footer Placeholder 3">
            <a:extLst>
              <a:ext uri="{FF2B5EF4-FFF2-40B4-BE49-F238E27FC236}">
                <a16:creationId xmlns:a16="http://schemas.microsoft.com/office/drawing/2014/main" id="{66F20BAD-0263-6628-16E3-F3D2290ABEA6}"/>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714141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7120-E19A-2848-F4FA-D303710439D0}"/>
              </a:ext>
            </a:extLst>
          </p:cNvPr>
          <p:cNvSpPr>
            <a:spLocks noGrp="1"/>
          </p:cNvSpPr>
          <p:nvPr>
            <p:ph type="title"/>
          </p:nvPr>
        </p:nvSpPr>
        <p:spPr>
          <a:xfrm>
            <a:off x="838200" y="365125"/>
            <a:ext cx="10515600" cy="1164737"/>
          </a:xfrm>
        </p:spPr>
        <p:txBody>
          <a:bodyPr>
            <a:normAutofit fontScale="90000"/>
          </a:bodyPr>
          <a:lstStyle/>
          <a:p>
            <a:pPr marL="0" marR="0" lvl="0" indent="0" algn="ctr" defTabSz="914400" rtl="0" eaLnBrk="1" fontAlgn="auto" latinLnBrk="0" hangingPunct="1">
              <a:lnSpc>
                <a:spcPct val="120000"/>
              </a:lnSpc>
              <a:spcBef>
                <a:spcPts val="1000"/>
              </a:spcBef>
              <a:spcAft>
                <a:spcPts val="0"/>
              </a:spcAft>
              <a:tabLst/>
              <a:defRPr/>
            </a:pPr>
            <a:r>
              <a:rPr kumimoji="0" lang="en-US" sz="3600" i="0" u="none" strike="noStrike" kern="1200" cap="none" spc="0" normalizeH="0" baseline="0" noProof="0" dirty="0">
                <a:ln>
                  <a:noFill/>
                </a:ln>
                <a:effectLst/>
                <a:uLnTx/>
                <a:uFillTx/>
                <a:latin typeface="+mn-lt"/>
                <a:ea typeface="+mn-ea"/>
                <a:cs typeface="+mn-cs"/>
              </a:rPr>
              <a:t> </a:t>
            </a:r>
            <a:r>
              <a:rPr kumimoji="0" lang="el-GR" sz="3600" i="0" u="none" strike="noStrike" kern="1200" cap="none" spc="0" normalizeH="0" baseline="0" noProof="0" dirty="0">
                <a:ln>
                  <a:noFill/>
                </a:ln>
                <a:effectLst/>
                <a:uLnTx/>
                <a:uFillTx/>
                <a:latin typeface="+mn-lt"/>
                <a:ea typeface="+mn-ea"/>
                <a:cs typeface="+mn-cs"/>
              </a:rPr>
              <a:t>ΤΡΙΤΟΒΑΘΜΙΑ ΕΚΠΑΙΔΕΥΣΗ ΣΕ ΑΛΛΕΣ ΧΩΡΕΣ</a:t>
            </a:r>
            <a:br>
              <a:rPr kumimoji="0" lang="el-GR" sz="2100" b="1" i="0" u="none" strike="noStrike" kern="1200" cap="none" spc="0" normalizeH="0" baseline="0" noProof="0" dirty="0">
                <a:ln>
                  <a:noFill/>
                </a:ln>
                <a:solidFill>
                  <a:prstClr val="black"/>
                </a:solidFill>
                <a:effectLst/>
                <a:uLnTx/>
                <a:uFillTx/>
                <a:ea typeface="+mn-ea"/>
                <a:cs typeface="+mn-cs"/>
              </a:rPr>
            </a:br>
            <a:endParaRPr lang="en-CY" dirty="0"/>
          </a:p>
        </p:txBody>
      </p:sp>
      <p:sp>
        <p:nvSpPr>
          <p:cNvPr id="3" name="Content Placeholder 2">
            <a:extLst>
              <a:ext uri="{FF2B5EF4-FFF2-40B4-BE49-F238E27FC236}">
                <a16:creationId xmlns:a16="http://schemas.microsoft.com/office/drawing/2014/main" id="{7179417F-E950-C7A4-D361-01E6628808F7}"/>
              </a:ext>
            </a:extLst>
          </p:cNvPr>
          <p:cNvSpPr>
            <a:spLocks noGrp="1"/>
          </p:cNvSpPr>
          <p:nvPr>
            <p:ph idx="1"/>
          </p:nvPr>
        </p:nvSpPr>
        <p:spPr>
          <a:xfrm>
            <a:off x="592016" y="1047262"/>
            <a:ext cx="10515600" cy="5309088"/>
          </a:xfrm>
        </p:spPr>
        <p:txBody>
          <a:bodyPr>
            <a:noAutofit/>
          </a:bodyPr>
          <a:lstStyle/>
          <a:p>
            <a:pPr marL="228600" marR="0" lvl="0" indent="-228600" algn="just"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l-GR" sz="1600" b="0" i="0" u="none" strike="noStrike" kern="1200" cap="none" spc="0" normalizeH="0" baseline="0" noProof="0" dirty="0">
                <a:ln>
                  <a:noFill/>
                </a:ln>
                <a:solidFill>
                  <a:prstClr val="black"/>
                </a:solidFill>
                <a:effectLst/>
                <a:uLnTx/>
                <a:uFillTx/>
                <a:ea typeface="+mn-ea"/>
                <a:cs typeface="+mn-cs"/>
              </a:rPr>
              <a:t>Στο πλαίσιο της συνεχούς, </a:t>
            </a:r>
            <a:r>
              <a:rPr kumimoji="0" lang="el-GR" sz="1600" b="0" i="0" u="none" strike="noStrike" kern="1200" cap="none" spc="0" normalizeH="0" baseline="0" noProof="0" dirty="0" err="1">
                <a:ln>
                  <a:noFill/>
                </a:ln>
                <a:solidFill>
                  <a:prstClr val="black"/>
                </a:solidFill>
                <a:effectLst/>
                <a:uLnTx/>
                <a:uFillTx/>
                <a:ea typeface="+mn-ea"/>
                <a:cs typeface="+mn-cs"/>
              </a:rPr>
              <a:t>επικαιροποιημένης</a:t>
            </a:r>
            <a:r>
              <a:rPr kumimoji="0" lang="el-GR" sz="1600" b="0" i="0" u="none" strike="noStrike" kern="1200" cap="none" spc="0" normalizeH="0" baseline="0" noProof="0" dirty="0">
                <a:ln>
                  <a:noFill/>
                </a:ln>
                <a:solidFill>
                  <a:prstClr val="black"/>
                </a:solidFill>
                <a:effectLst/>
                <a:uLnTx/>
                <a:uFillTx/>
                <a:ea typeface="+mn-ea"/>
                <a:cs typeface="+mn-cs"/>
              </a:rPr>
              <a:t> και πολύπλευρης παροχής επαγγελματικής αγωγής στους μαθητές, τελειόφοιτους και άλλους ενδιαφερόμενους, η Υπηρεσία Συμβουλευτικής και Επαγγελματικής Αγωγής (Υ.Σ.Ε.Α.) προβαίνει στην παροχή πληροφόρησης για σπουδές σε χώρες της Ευρωπαϊκής Ένωσης. Ταυτόχρονα, κρίθηκε αναγκαία η παροχή πληροφόρησης για χώρες και εκτός Ευρωπαϊκής Ένωσης όπως: η Αυστραλία, η Βρετανία, η Ελβετία, οι Ηνωμένες Πολιτείες Αμερικής, το Ισραήλ, ο Καναδάς και η Ρωσία.</a:t>
            </a:r>
          </a:p>
          <a:p>
            <a:pPr marL="228600" marR="0" lvl="0" indent="-228600" algn="just"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l-GR" sz="1600" b="0" i="0" u="none" strike="noStrike" kern="1200" cap="none" spc="0" normalizeH="0" baseline="0" noProof="0" dirty="0">
                <a:ln>
                  <a:noFill/>
                </a:ln>
                <a:solidFill>
                  <a:prstClr val="black"/>
                </a:solidFill>
                <a:effectLst/>
                <a:uLnTx/>
                <a:uFillTx/>
                <a:ea typeface="+mn-ea"/>
                <a:cs typeface="+mn-cs"/>
              </a:rPr>
              <a:t>Η πληροφόρηση είναι δομημένη σε επτά (7) Θεματικές Ενότητες: </a:t>
            </a: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1600" b="0" i="0" u="none" strike="noStrike" kern="1200" cap="none" spc="0" normalizeH="0" baseline="0" noProof="0" dirty="0">
                <a:ln>
                  <a:noFill/>
                </a:ln>
                <a:solidFill>
                  <a:prstClr val="black"/>
                </a:solidFill>
                <a:effectLst/>
                <a:uLnTx/>
                <a:uFillTx/>
                <a:ea typeface="+mn-ea"/>
                <a:cs typeface="+mn-cs"/>
              </a:rPr>
              <a:t>1)Εισαγωγή </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2)</a:t>
            </a:r>
            <a:r>
              <a:rPr kumimoji="0" lang="el-GR" sz="1600" b="0" i="0" u="none" strike="noStrike" kern="1200" cap="none" spc="0" normalizeH="0" baseline="0" noProof="0" dirty="0">
                <a:ln>
                  <a:noFill/>
                </a:ln>
                <a:solidFill>
                  <a:prstClr val="black"/>
                </a:solidFill>
                <a:effectLst/>
                <a:uLnTx/>
                <a:uFillTx/>
                <a:ea typeface="+mn-ea"/>
                <a:cs typeface="+mn-cs"/>
              </a:rPr>
              <a:t>Τριτοβάθμια Εκπαίδευση</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3)</a:t>
            </a:r>
            <a:r>
              <a:rPr kumimoji="0" lang="el-GR" sz="1600" b="0" i="0" u="none" strike="noStrike" kern="1200" cap="none" spc="0" normalizeH="0" baseline="0" noProof="0" dirty="0">
                <a:ln>
                  <a:noFill/>
                </a:ln>
                <a:solidFill>
                  <a:prstClr val="black"/>
                </a:solidFill>
                <a:effectLst/>
                <a:uLnTx/>
                <a:uFillTx/>
                <a:ea typeface="+mn-ea"/>
                <a:cs typeface="+mn-cs"/>
              </a:rPr>
              <a:t>Κριτήρια Εισδοχής </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4)</a:t>
            </a:r>
            <a:r>
              <a:rPr kumimoji="0" lang="el-GR" sz="1600" b="0" i="0" u="none" strike="noStrike" kern="1200" cap="none" spc="0" normalizeH="0" baseline="0" noProof="0" dirty="0">
                <a:ln>
                  <a:noFill/>
                </a:ln>
                <a:solidFill>
                  <a:prstClr val="black"/>
                </a:solidFill>
                <a:effectLst/>
                <a:uLnTx/>
                <a:uFillTx/>
                <a:ea typeface="+mn-ea"/>
                <a:cs typeface="+mn-cs"/>
              </a:rPr>
              <a:t>Διαδικασία Υποβολής Αίτησης </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5)</a:t>
            </a:r>
            <a:r>
              <a:rPr kumimoji="0" lang="el-GR" sz="1600" b="0" i="0" u="none" strike="noStrike" kern="1200" cap="none" spc="0" normalizeH="0" baseline="0" noProof="0" dirty="0">
                <a:ln>
                  <a:noFill/>
                </a:ln>
                <a:solidFill>
                  <a:prstClr val="black"/>
                </a:solidFill>
                <a:effectLst/>
                <a:uLnTx/>
                <a:uFillTx/>
                <a:ea typeface="+mn-ea"/>
                <a:cs typeface="+mn-cs"/>
              </a:rPr>
              <a:t>Δίδακτρα- Υποτροφίες</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6)</a:t>
            </a:r>
            <a:r>
              <a:rPr kumimoji="0" lang="el-GR" sz="1600" b="0" i="0" u="none" strike="noStrike" kern="1200" cap="none" spc="0" normalizeH="0" baseline="0" noProof="0" dirty="0">
                <a:ln>
                  <a:noFill/>
                </a:ln>
                <a:solidFill>
                  <a:prstClr val="black"/>
                </a:solidFill>
                <a:effectLst/>
                <a:uLnTx/>
                <a:uFillTx/>
                <a:ea typeface="+mn-ea"/>
                <a:cs typeface="+mn-cs"/>
              </a:rPr>
              <a:t>Διαβίωση-Διαμονή </a:t>
            </a:r>
            <a:endParaRPr kumimoji="0" lang="en-US" sz="1600" b="0" i="0" u="none" strike="noStrike" kern="1200" cap="none" spc="0" normalizeH="0" baseline="0" noProof="0" dirty="0">
              <a:ln>
                <a:noFill/>
              </a:ln>
              <a:solidFill>
                <a:prstClr val="black"/>
              </a:solidFill>
              <a:effectLst/>
              <a:uLnTx/>
              <a:uFillTx/>
              <a:ea typeface="+mn-ea"/>
              <a:cs typeface="+mn-cs"/>
            </a:endParaRP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ea typeface="+mn-ea"/>
                <a:cs typeface="+mn-cs"/>
              </a:rPr>
              <a:t>7)</a:t>
            </a:r>
            <a:r>
              <a:rPr kumimoji="0" lang="el-GR" sz="1600" b="0" i="0" u="none" strike="noStrike" kern="1200" cap="none" spc="0" normalizeH="0" baseline="0" noProof="0" dirty="0">
                <a:ln>
                  <a:noFill/>
                </a:ln>
                <a:solidFill>
                  <a:prstClr val="black"/>
                </a:solidFill>
                <a:effectLst/>
                <a:uLnTx/>
                <a:uFillTx/>
                <a:ea typeface="+mn-ea"/>
                <a:cs typeface="+mn-cs"/>
              </a:rPr>
              <a:t>Χρήσιμες Ιστοσελίδες/Σύνδεσμοι</a:t>
            </a:r>
            <a:endParaRPr kumimoji="0" lang="el-GR" sz="16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1600" b="0" i="0" u="none" strike="noStrike" kern="1200" cap="none" spc="0" normalizeH="0" baseline="0" noProof="0" dirty="0">
                <a:ln>
                  <a:noFill/>
                </a:ln>
                <a:solidFill>
                  <a:prstClr val="white"/>
                </a:solidFill>
                <a:effectLst/>
                <a:uLnTx/>
                <a:uFillTx/>
                <a:ea typeface="+mn-ea"/>
                <a:cs typeface="+mn-cs"/>
                <a:hlinkClick r:id="rId2"/>
              </a:rPr>
              <a:t>http://www.moec.gov.cy/ysea/spoudes_exoteriko.html</a:t>
            </a:r>
            <a:r>
              <a:rPr kumimoji="0" lang="el-GR" sz="1600" b="0" i="0" u="none" strike="noStrike" kern="1200" cap="none" spc="0" normalizeH="0" baseline="0" noProof="0" dirty="0">
                <a:ln>
                  <a:noFill/>
                </a:ln>
                <a:solidFill>
                  <a:prstClr val="white"/>
                </a:solidFill>
                <a:effectLst/>
                <a:uLnTx/>
                <a:uFillTx/>
                <a:ea typeface="+mn-ea"/>
                <a:cs typeface="+mn-cs"/>
              </a:rPr>
              <a:t> </a:t>
            </a:r>
          </a:p>
          <a:p>
            <a:r>
              <a:rPr lang="en-US" sz="1600" b="1" dirty="0">
                <a:solidFill>
                  <a:schemeClr val="bg1"/>
                </a:solidFill>
              </a:rPr>
              <a:t>VI/ </a:t>
            </a:r>
            <a:r>
              <a:rPr lang="el-GR" sz="1600" b="1" dirty="0">
                <a:solidFill>
                  <a:schemeClr val="bg1"/>
                </a:solidFill>
              </a:rPr>
              <a:t>ΤΡΙΤΟΒΑΘΜΙΑ ΕΚΠΑΙΔΕΥΣΗ ΣΕ ΑΛΛΕΣ ΧΩΡΕΣ</a:t>
            </a:r>
          </a:p>
          <a:p>
            <a:r>
              <a:rPr lang="en-US" sz="1600" b="1" dirty="0">
                <a:solidFill>
                  <a:schemeClr val="bg1"/>
                </a:solidFill>
              </a:rPr>
              <a:t>VI/ </a:t>
            </a:r>
            <a:r>
              <a:rPr lang="el-GR" sz="1600" b="1" dirty="0">
                <a:solidFill>
                  <a:schemeClr val="bg1"/>
                </a:solidFill>
              </a:rPr>
              <a:t>ΤΡΙΤΟΒΑΘΜΙΑ ΕΚΠΑΙΔΕΥΣΗ ΣΕ ΑΛΛΕΣ ΧΩΡΕΣ</a:t>
            </a:r>
          </a:p>
          <a:p>
            <a:endParaRPr lang="en-CY" sz="1600" dirty="0"/>
          </a:p>
        </p:txBody>
      </p:sp>
      <p:sp>
        <p:nvSpPr>
          <p:cNvPr id="4" name="Footer Placeholder 3">
            <a:extLst>
              <a:ext uri="{FF2B5EF4-FFF2-40B4-BE49-F238E27FC236}">
                <a16:creationId xmlns:a16="http://schemas.microsoft.com/office/drawing/2014/main" id="{BDD460F7-492C-D8DE-F635-D58CF0D1A28D}"/>
              </a:ext>
            </a:extLst>
          </p:cNvPr>
          <p:cNvSpPr>
            <a:spLocks noGrp="1"/>
          </p:cNvSpPr>
          <p:nvPr>
            <p:ph type="ftr" sz="quarter" idx="11"/>
          </p:nvPr>
        </p:nvSpPr>
        <p:spPr/>
        <p:txBody>
          <a:bodyPr/>
          <a:lstStyle/>
          <a:p>
            <a:r>
              <a:rPr lang="el-GR" dirty="0"/>
              <a:t>Υπηρεσία Συμβουλευτικής και Επαγγελματικής Αγωγής, Οκτώβριος 2023</a:t>
            </a:r>
            <a:endParaRPr lang="en-US" dirty="0"/>
          </a:p>
        </p:txBody>
      </p:sp>
    </p:spTree>
    <p:extLst>
      <p:ext uri="{BB962C8B-B14F-4D97-AF65-F5344CB8AC3E}">
        <p14:creationId xmlns:p14="http://schemas.microsoft.com/office/powerpoint/2010/main" val="1850346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279D-1BCB-634E-F17F-60F057324DF1}"/>
              </a:ext>
            </a:extLst>
          </p:cNvPr>
          <p:cNvSpPr>
            <a:spLocks noGrp="1"/>
          </p:cNvSpPr>
          <p:nvPr>
            <p:ph type="title"/>
          </p:nvPr>
        </p:nvSpPr>
        <p:spPr/>
        <p:txBody>
          <a:bodyPr>
            <a:normAutofit/>
          </a:bodyPr>
          <a:lstStyle/>
          <a:p>
            <a:pPr algn="ctr"/>
            <a:r>
              <a:rPr kumimoji="0" lang="el-GR" sz="4000" i="0" u="none" strike="noStrike" kern="1200" cap="all" spc="0" normalizeH="0" baseline="0" noProof="0" dirty="0">
                <a:ln>
                  <a:noFill/>
                </a:ln>
                <a:solidFill>
                  <a:prstClr val="black"/>
                </a:solidFill>
                <a:effectLst/>
                <a:uLnTx/>
                <a:uFillTx/>
                <a:latin typeface="+mn-lt"/>
                <a:ea typeface="+mj-ea"/>
                <a:cs typeface="Arial" panose="020B0604020202020204" pitchFamily="34" charset="0"/>
              </a:rPr>
              <a:t>ΛΥΚΕΙΟ</a:t>
            </a:r>
            <a:endParaRPr lang="en-CY" sz="4000" dirty="0">
              <a:latin typeface="+mn-lt"/>
            </a:endParaRPr>
          </a:p>
        </p:txBody>
      </p:sp>
      <p:sp>
        <p:nvSpPr>
          <p:cNvPr id="3" name="Content Placeholder 2">
            <a:extLst>
              <a:ext uri="{FF2B5EF4-FFF2-40B4-BE49-F238E27FC236}">
                <a16:creationId xmlns:a16="http://schemas.microsoft.com/office/drawing/2014/main" id="{3495B015-D21E-7BEF-2B0A-9EE4F2F0E4DA}"/>
              </a:ext>
            </a:extLst>
          </p:cNvPr>
          <p:cNvSpPr>
            <a:spLocks noGrp="1"/>
          </p:cNvSpPr>
          <p:nvPr>
            <p:ph idx="1"/>
          </p:nvPr>
        </p:nvSpPr>
        <p:spPr/>
        <p:txBody>
          <a:bodyPr/>
          <a:lstStyle/>
          <a:p>
            <a:pPr marL="0" marR="0" lvl="0" indent="0" algn="ctr"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3700" b="1" i="0" u="none" strike="noStrike" kern="1200" cap="none" spc="0" normalizeH="0" baseline="0" noProof="0" dirty="0">
                <a:ln>
                  <a:noFill/>
                </a:ln>
                <a:solidFill>
                  <a:prstClr val="black"/>
                </a:solidFill>
                <a:effectLst/>
                <a:uLnTx/>
                <a:uFillTx/>
                <a:ea typeface="+mn-ea"/>
                <a:cs typeface="+mn-cs"/>
              </a:rPr>
              <a:t>Τρόπος Καταρτισμού Προγράμματος  Μαθημάτων στο Λύκειο </a:t>
            </a:r>
            <a:br>
              <a:rPr kumimoji="0" lang="el-GR" sz="3700" b="1" i="0" u="none" strike="noStrike" kern="1200" cap="none" spc="0" normalizeH="0" baseline="0" noProof="0" dirty="0">
                <a:ln>
                  <a:noFill/>
                </a:ln>
                <a:solidFill>
                  <a:prstClr val="black"/>
                </a:solidFill>
                <a:effectLst/>
                <a:uLnTx/>
                <a:uFillTx/>
                <a:ea typeface="+mn-ea"/>
                <a:cs typeface="+mn-cs"/>
              </a:rPr>
            </a:br>
            <a:r>
              <a:rPr kumimoji="0" lang="el-GR" sz="3700" b="0" i="0" u="none" strike="noStrike" kern="1200" cap="none" spc="0" normalizeH="0" baseline="0" noProof="0" dirty="0">
                <a:ln>
                  <a:noFill/>
                </a:ln>
                <a:solidFill>
                  <a:prstClr val="black"/>
                </a:solidFill>
                <a:effectLst/>
                <a:uLnTx/>
                <a:uFillTx/>
                <a:ea typeface="+mn-ea"/>
                <a:cs typeface="+mn-cs"/>
              </a:rPr>
              <a:t>(Ομάδες Προσανατολισμού – Κατευθύνσεις)</a:t>
            </a:r>
            <a:endParaRPr kumimoji="0" lang="en-US" sz="3700" b="0" i="0" u="none" strike="noStrike" kern="1200" cap="none" spc="0" normalizeH="0" baseline="0" noProof="0" dirty="0">
              <a:ln>
                <a:noFill/>
              </a:ln>
              <a:solidFill>
                <a:prstClr val="black"/>
              </a:solidFill>
              <a:effectLst/>
              <a:uLnTx/>
              <a:uFillTx/>
              <a:latin typeface="Tw Cen MT" panose="020B0602020104020603"/>
              <a:ea typeface="+mn-ea"/>
              <a:cs typeface="+mn-cs"/>
            </a:endParaRPr>
          </a:p>
          <a:p>
            <a:endParaRPr lang="en-CY" dirty="0"/>
          </a:p>
        </p:txBody>
      </p:sp>
      <p:sp>
        <p:nvSpPr>
          <p:cNvPr id="4" name="Footer Placeholder 3">
            <a:extLst>
              <a:ext uri="{FF2B5EF4-FFF2-40B4-BE49-F238E27FC236}">
                <a16:creationId xmlns:a16="http://schemas.microsoft.com/office/drawing/2014/main" id="{3121EF99-C25B-FE2B-380B-64ABB60331EE}"/>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76706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4034" y="904476"/>
            <a:ext cx="6772962" cy="5091878"/>
          </a:xfrm>
          <a:prstGeom prst="rect">
            <a:avLst/>
          </a:prstGeom>
        </p:spPr>
      </p:pic>
      <p:sp>
        <p:nvSpPr>
          <p:cNvPr id="3" name="Footer Placeholder 2"/>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1613537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88" name="Rectangle 36"/>
          <p:cNvSpPr>
            <a:spLocks noGrp="1"/>
          </p:cNvSpPr>
          <p:nvPr>
            <p:ph type="title"/>
          </p:nvPr>
        </p:nvSpPr>
        <p:spPr bwMode="auto">
          <a:xfrm>
            <a:off x="326299" y="0"/>
            <a:ext cx="10668000" cy="994122"/>
          </a:xfrm>
          <a:noFill/>
        </p:spPr>
        <p:txBody>
          <a:bodyPr vert="horz" wrap="square" lIns="91440" tIns="45720" rIns="91440" bIns="45720" numCol="1" rtlCol="0" anchor="ctr" anchorCtr="0" compatLnSpc="1">
            <a:prstTxWarp prst="textNoShape">
              <a:avLst/>
            </a:prstTxWarp>
            <a:noAutofit/>
          </a:bodyPr>
          <a:lstStyle/>
          <a:p>
            <a:pPr algn="ctr"/>
            <a:r>
              <a:rPr lang="el-GR" sz="3000" dirty="0">
                <a:latin typeface="+mn-lt"/>
                <a:cs typeface="Arial" panose="020B0604020202020204" pitchFamily="34" charset="0"/>
              </a:rPr>
              <a:t>ΚΑΤΗΓΟΡΙΕΣ ΜΑΘΗΜΑΤΩΝ ΚΑΙ ΠΕΡΙΟΔΟΙ ΔΙΔΑΣΚΑΛΙΑΣ ΑΝΑ ΤΑΞΗ ΣΤΟ ΛΥΚΕΙΟ </a:t>
            </a:r>
          </a:p>
        </p:txBody>
      </p:sp>
      <p:graphicFrame>
        <p:nvGraphicFramePr>
          <p:cNvPr id="49190" name="Group 38"/>
          <p:cNvGraphicFramePr>
            <a:graphicFrameLocks noGrp="1"/>
          </p:cNvGraphicFramePr>
          <p:nvPr>
            <p:ph idx="1"/>
            <p:extLst>
              <p:ext uri="{D42A27DB-BD31-4B8C-83A1-F6EECF244321}">
                <p14:modId xmlns:p14="http://schemas.microsoft.com/office/powerpoint/2010/main" val="3012662316"/>
              </p:ext>
            </p:extLst>
          </p:nvPr>
        </p:nvGraphicFramePr>
        <p:xfrm>
          <a:off x="242695" y="932515"/>
          <a:ext cx="11608198" cy="5651165"/>
        </p:xfrm>
        <a:graphic>
          <a:graphicData uri="http://schemas.openxmlformats.org/drawingml/2006/table">
            <a:tbl>
              <a:tblPr/>
              <a:tblGrid>
                <a:gridCol w="4346970">
                  <a:extLst>
                    <a:ext uri="{9D8B030D-6E8A-4147-A177-3AD203B41FA5}">
                      <a16:colId xmlns:a16="http://schemas.microsoft.com/office/drawing/2014/main" val="20000"/>
                    </a:ext>
                  </a:extLst>
                </a:gridCol>
                <a:gridCol w="2496268">
                  <a:extLst>
                    <a:ext uri="{9D8B030D-6E8A-4147-A177-3AD203B41FA5}">
                      <a16:colId xmlns:a16="http://schemas.microsoft.com/office/drawing/2014/main" val="20001"/>
                    </a:ext>
                  </a:extLst>
                </a:gridCol>
                <a:gridCol w="2361731">
                  <a:extLst>
                    <a:ext uri="{9D8B030D-6E8A-4147-A177-3AD203B41FA5}">
                      <a16:colId xmlns:a16="http://schemas.microsoft.com/office/drawing/2014/main" val="20002"/>
                    </a:ext>
                  </a:extLst>
                </a:gridCol>
                <a:gridCol w="2403229">
                  <a:extLst>
                    <a:ext uri="{9D8B030D-6E8A-4147-A177-3AD203B41FA5}">
                      <a16:colId xmlns:a16="http://schemas.microsoft.com/office/drawing/2014/main" val="20003"/>
                    </a:ext>
                  </a:extLst>
                </a:gridCol>
              </a:tblGrid>
              <a:tr h="728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mn-lt"/>
                          <a:cs typeface="Arial" panose="020B0604020202020204" pitchFamily="34" charset="0"/>
                        </a:rPr>
                        <a:t>  </a:t>
                      </a:r>
                      <a:r>
                        <a:rPr kumimoji="0" lang="el-GR" sz="2000" b="1" i="0" u="none" strike="noStrike" cap="none" normalizeH="0" baseline="0" dirty="0">
                          <a:ln>
                            <a:noFill/>
                          </a:ln>
                          <a:solidFill>
                            <a:srgbClr val="FFFFFF"/>
                          </a:solidFill>
                          <a:effectLst/>
                          <a:latin typeface="+mn-lt"/>
                          <a:cs typeface="Arial" panose="020B0604020202020204" pitchFamily="34" charset="0"/>
                        </a:rPr>
                        <a:t>Κατηγορίες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mn-lt"/>
                          <a:cs typeface="Arial" panose="020B0604020202020204" pitchFamily="34" charset="0"/>
                        </a:rPr>
                        <a:t>  </a:t>
                      </a:r>
                      <a:r>
                        <a:rPr kumimoji="0" lang="el-GR" sz="2000" b="1" i="0" u="none" strike="noStrike" cap="none" normalizeH="0" baseline="0" dirty="0">
                          <a:ln>
                            <a:noFill/>
                          </a:ln>
                          <a:solidFill>
                            <a:srgbClr val="FFFFFF"/>
                          </a:solidFill>
                          <a:effectLst/>
                          <a:latin typeface="+mn-lt"/>
                          <a:cs typeface="Arial" panose="020B0604020202020204" pitchFamily="34" charset="0"/>
                        </a:rPr>
                        <a:t>Μαθημάτων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mn-lt"/>
                          <a:cs typeface="Arial" panose="020B0604020202020204" pitchFamily="34" charset="0"/>
                        </a:rPr>
                        <a:t>Α΄ΤΑΞΗ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mn-lt"/>
                          <a:cs typeface="Arial" panose="020B0604020202020204" pitchFamily="34" charset="0"/>
                        </a:rPr>
                        <a:t>Β΄ΤΑΞΗ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400" b="1" i="0" u="none" strike="noStrike" cap="none" normalizeH="0" baseline="0" dirty="0">
                        <a:ln>
                          <a:noFill/>
                        </a:ln>
                        <a:solidFill>
                          <a:srgbClr val="FFFFFF"/>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rgbClr val="FFFFFF"/>
                          </a:solidFill>
                          <a:effectLst/>
                          <a:latin typeface="+mn-lt"/>
                          <a:cs typeface="Arial" panose="020B0604020202020204" pitchFamily="34" charset="0"/>
                        </a:rPr>
                        <a:t>Γ΄ΤΑΞΗ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972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  Κοινού Κορμού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chemeClr val="tx1"/>
                          </a:solidFill>
                          <a:effectLst/>
                          <a:latin typeface="+mn-lt"/>
                          <a:cs typeface="Arial" panose="020B0604020202020204" pitchFamily="34" charset="0"/>
                        </a:rPr>
                        <a:t>33</a:t>
                      </a:r>
                      <a:r>
                        <a:rPr kumimoji="0" lang="el-GR" sz="2400" b="0" i="0" u="none" strike="noStrike" cap="none" normalizeH="0" baseline="0" dirty="0">
                          <a:ln>
                            <a:noFill/>
                          </a:ln>
                          <a:solidFill>
                            <a:schemeClr val="tx1"/>
                          </a:solidFill>
                          <a:effectLst/>
                          <a:latin typeface="+mn-lt"/>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highlight>
                          <a:srgbClr val="FFFF61"/>
                        </a:highligh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(16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21</a:t>
                      </a:r>
                      <a:r>
                        <a:rPr kumimoji="0" lang="el-GR" sz="2400" b="0" i="0" u="none" strike="noStrike" cap="none" normalizeH="0" baseline="0" dirty="0">
                          <a:ln>
                            <a:noFill/>
                          </a:ln>
                          <a:solidFill>
                            <a:srgbClr val="000000"/>
                          </a:solidFill>
                          <a:effectLst/>
                          <a:latin typeface="+mn-lt"/>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(9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21</a:t>
                      </a:r>
                      <a:r>
                        <a:rPr kumimoji="0" lang="el-GR" sz="2400" b="0" i="0" u="none" strike="noStrike" cap="none" normalizeH="0" baseline="0" dirty="0">
                          <a:ln>
                            <a:noFill/>
                          </a:ln>
                          <a:solidFill>
                            <a:srgbClr val="000000"/>
                          </a:solidFill>
                          <a:effectLst/>
                          <a:latin typeface="+mn-lt"/>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(8 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1"/>
                  </a:ext>
                </a:extLst>
              </a:tr>
              <a:tr h="1674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800" b="1" i="0"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  Προσανατολισμού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400" b="1" i="0" u="none" strike="noStrike" cap="none" normalizeH="0" baseline="0" dirty="0">
                        <a:ln>
                          <a:noFill/>
                        </a:ln>
                        <a:solidFill>
                          <a:srgbClr val="000000"/>
                        </a:solidFill>
                        <a:effectLst/>
                        <a:highlight>
                          <a:srgbClr val="FFFF61"/>
                        </a:highligh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4</a:t>
                      </a:r>
                      <a:r>
                        <a:rPr kumimoji="0" lang="el-GR" sz="2400" b="0" i="0" u="none" strike="noStrike" cap="none" normalizeH="0" baseline="0" dirty="0">
                          <a:ln>
                            <a:noFill/>
                          </a:ln>
                          <a:solidFill>
                            <a:srgbClr val="000000"/>
                          </a:solidFill>
                          <a:effectLst/>
                          <a:latin typeface="+mn-lt"/>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FF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2×2ωρα μαθήματα τα οποία ενισχύουν 2 από τα 16 μαθήματα Κ.Κ.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1" i="0" u="none" strike="noStrike" cap="none" normalizeH="0" baseline="0" dirty="0">
                          <a:ln>
                            <a:noFill/>
                          </a:ln>
                          <a:solidFill>
                            <a:srgbClr val="000000"/>
                          </a:solidFill>
                          <a:effectLst/>
                          <a:latin typeface="+mn-lt"/>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a:ln>
                            <a:noFill/>
                          </a:ln>
                          <a:solidFill>
                            <a:srgbClr val="000000"/>
                          </a:solidFill>
                          <a:effectLst/>
                          <a:latin typeface="+mn-lt"/>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extLst>
                  <a:ext uri="{0D108BD9-81ED-4DB2-BD59-A6C34878D82A}">
                    <a16:rowId xmlns:a16="http://schemas.microsoft.com/office/drawing/2014/main" val="10002"/>
                  </a:ext>
                </a:extLst>
              </a:tr>
              <a:tr h="1060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  Κατεύθυνσης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 Εμβάθυνσης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3600" b="0" i="0" u="none" strike="noStrike" cap="none" normalizeH="0" baseline="0" dirty="0">
                          <a:ln>
                            <a:noFill/>
                          </a:ln>
                          <a:solidFill>
                            <a:srgbClr val="000000"/>
                          </a:solidFill>
                          <a:effectLst/>
                          <a:latin typeface="+mn-lt"/>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16</a:t>
                      </a:r>
                      <a:r>
                        <a:rPr kumimoji="0" lang="el-GR" sz="2400" b="0" i="0" u="none" strike="noStrike" cap="none" normalizeH="0" baseline="0" dirty="0">
                          <a:ln>
                            <a:noFill/>
                          </a:ln>
                          <a:solidFill>
                            <a:srgbClr val="000000"/>
                          </a:solidFill>
                          <a:effectLst/>
                          <a:latin typeface="+mn-lt"/>
                          <a:cs typeface="Arial" panose="020B0604020202020204" pitchFamily="34" charset="0"/>
                        </a:rPr>
                        <a:t> περίοδοι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4×4ωρα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Κατεύθυνσης</a:t>
                      </a:r>
                      <a:endParaRPr kumimoji="0" lang="el-GR" sz="1800" b="0" i="0" u="none" strike="noStrike" cap="none" normalizeH="0" baseline="0" dirty="0">
                        <a:ln>
                          <a:noFill/>
                        </a:ln>
                        <a:solidFill>
                          <a:srgbClr val="00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16 </a:t>
                      </a:r>
                      <a:r>
                        <a:rPr kumimoji="0" lang="el-GR" sz="2400" b="0" i="0" u="none" strike="noStrike" cap="none" normalizeH="0" baseline="0" dirty="0">
                          <a:ln>
                            <a:noFill/>
                          </a:ln>
                          <a:solidFill>
                            <a:srgbClr val="000000"/>
                          </a:solidFill>
                          <a:effectLst/>
                          <a:latin typeface="+mn-lt"/>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4×4ωρα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FF0000"/>
                          </a:solidFill>
                          <a:effectLst/>
                          <a:latin typeface="+mn-lt"/>
                          <a:cs typeface="Arial" panose="020B0604020202020204" pitchFamily="34" charset="0"/>
                        </a:rPr>
                        <a:t>Κατεύθυνσης</a:t>
                      </a:r>
                      <a:endParaRPr kumimoji="0" lang="el-GR" sz="1800" b="0" i="0" u="none" strike="noStrike" cap="none" normalizeH="0" baseline="0" dirty="0">
                        <a:ln>
                          <a:noFill/>
                        </a:ln>
                        <a:solidFill>
                          <a:srgbClr val="00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E0E8"/>
                    </a:solidFill>
                  </a:tcPr>
                </a:tc>
                <a:extLst>
                  <a:ext uri="{0D108BD9-81ED-4DB2-BD59-A6C34878D82A}">
                    <a16:rowId xmlns:a16="http://schemas.microsoft.com/office/drawing/2014/main" val="10003"/>
                  </a:ext>
                </a:extLst>
              </a:tr>
              <a:tr h="106073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000000"/>
                          </a:solidFill>
                          <a:effectLst/>
                          <a:latin typeface="+mn-lt"/>
                          <a:cs typeface="Arial" panose="020B0604020202020204" pitchFamily="34" charset="0"/>
                        </a:rPr>
                        <a:t>Σύνολο</a:t>
                      </a:r>
                      <a:r>
                        <a:rPr kumimoji="0" lang="el-GR" sz="1800" b="0" i="0" u="none" strike="noStrike" cap="none" normalizeH="0" baseline="0" dirty="0">
                          <a:ln>
                            <a:noFill/>
                          </a:ln>
                          <a:solidFill>
                            <a:srgbClr val="000000"/>
                          </a:solidFill>
                          <a:effectLst/>
                          <a:latin typeface="+mn-lt"/>
                          <a:cs typeface="Arial" panose="020B060402020202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0000"/>
                          </a:solidFill>
                          <a:effectLst/>
                          <a:latin typeface="+mn-lt"/>
                          <a:cs typeface="Arial" panose="020B0604020202020204" pitchFamily="34" charset="0"/>
                        </a:rPr>
                        <a:t>Σύνολο</a:t>
                      </a:r>
                      <a:r>
                        <a:rPr kumimoji="0" lang="el-GR" sz="1800" b="0" i="0" u="none" strike="noStrike" cap="none" normalizeH="0" baseline="0" dirty="0">
                          <a:ln>
                            <a:noFill/>
                          </a:ln>
                          <a:solidFill>
                            <a:srgbClr val="FF0000"/>
                          </a:solidFill>
                          <a:effectLst/>
                          <a:latin typeface="+mn-lt"/>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37 </a:t>
                      </a:r>
                      <a:r>
                        <a:rPr kumimoji="0" lang="el-GR" sz="2400" b="0" i="0" u="none" strike="noStrike" cap="none" normalizeH="0" baseline="0" dirty="0">
                          <a:ln>
                            <a:noFill/>
                          </a:ln>
                          <a:solidFill>
                            <a:srgbClr val="000000"/>
                          </a:solidFill>
                          <a:effectLst/>
                          <a:latin typeface="+mn-lt"/>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0000"/>
                          </a:solidFill>
                          <a:effectLst/>
                          <a:latin typeface="+mn-lt"/>
                          <a:cs typeface="Arial" panose="020B0604020202020204" pitchFamily="34" charset="0"/>
                        </a:rPr>
                        <a:t>16</a:t>
                      </a:r>
                      <a:r>
                        <a:rPr kumimoji="0" lang="el-GR" sz="1800" b="0" i="0" u="none" strike="noStrike" cap="none" normalizeH="0" baseline="0" dirty="0">
                          <a:ln>
                            <a:noFill/>
                          </a:ln>
                          <a:solidFill>
                            <a:srgbClr val="FF0000"/>
                          </a:solidFill>
                          <a:effectLst/>
                          <a:latin typeface="+mn-lt"/>
                          <a:cs typeface="Arial" panose="020B0604020202020204" pitchFamily="34" charset="0"/>
                        </a:rPr>
                        <a:t> </a:t>
                      </a:r>
                      <a:r>
                        <a:rPr kumimoji="0" lang="el-GR" sz="1800" b="1" i="0" u="none" strike="noStrike" cap="none" normalizeH="0" baseline="0" dirty="0">
                          <a:ln>
                            <a:noFill/>
                          </a:ln>
                          <a:solidFill>
                            <a:srgbClr val="FF0000"/>
                          </a:solidFill>
                          <a:effectLst/>
                          <a:latin typeface="+mn-lt"/>
                          <a:cs typeface="Arial" panose="020B0604020202020204" pitchFamily="34" charset="0"/>
                        </a:rPr>
                        <a:t>μαθήματα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37 </a:t>
                      </a:r>
                      <a:r>
                        <a:rPr kumimoji="0" lang="el-GR" sz="2400" b="0" i="0" u="none" strike="noStrike" cap="none" normalizeH="0" baseline="0" dirty="0">
                          <a:ln>
                            <a:noFill/>
                          </a:ln>
                          <a:solidFill>
                            <a:srgbClr val="000000"/>
                          </a:solidFill>
                          <a:effectLst/>
                          <a:latin typeface="+mn-lt"/>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0000"/>
                          </a:solidFill>
                          <a:effectLst/>
                          <a:latin typeface="+mn-lt"/>
                          <a:cs typeface="Arial" panose="020B0604020202020204" pitchFamily="34" charset="0"/>
                        </a:rPr>
                        <a:t>37 </a:t>
                      </a:r>
                      <a:r>
                        <a:rPr kumimoji="0" lang="el-GR" sz="2400" b="0" i="0" u="none" strike="noStrike" cap="none" normalizeH="0" baseline="0" dirty="0">
                          <a:ln>
                            <a:noFill/>
                          </a:ln>
                          <a:solidFill>
                            <a:srgbClr val="000000"/>
                          </a:solidFill>
                          <a:effectLst/>
                          <a:latin typeface="+mn-lt"/>
                          <a:cs typeface="Arial" panose="020B0604020202020204" pitchFamily="34" charset="0"/>
                        </a:rPr>
                        <a:t>περίοδοι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a:ln>
                          <a:noFill/>
                        </a:ln>
                        <a:solidFill>
                          <a:srgbClr val="FF0000"/>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085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EA05-CD56-F1F6-DBBF-F15B82A778FF}"/>
              </a:ext>
            </a:extLst>
          </p:cNvPr>
          <p:cNvSpPr>
            <a:spLocks noGrp="1"/>
          </p:cNvSpPr>
          <p:nvPr>
            <p:ph type="title"/>
          </p:nvPr>
        </p:nvSpPr>
        <p:spPr>
          <a:xfrm>
            <a:off x="838200" y="365125"/>
            <a:ext cx="10515600" cy="855351"/>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el-GR" sz="3200" dirty="0">
                <a:latin typeface="+mn-lt"/>
              </a:rPr>
              <a:t>ΜΑΘΗΜΑΤΑ ΚΟΙΝΟΥ ΚΟΡΜΟΥ ΑΝΑ ΤΑΞΗ ΣΤΟ ΛΥΚΕΙΟ</a:t>
            </a:r>
            <a:endParaRPr lang="en-CY" sz="3200" dirty="0">
              <a:latin typeface="+mn-lt"/>
            </a:endParaRPr>
          </a:p>
        </p:txBody>
      </p:sp>
      <p:pic>
        <p:nvPicPr>
          <p:cNvPr id="6" name="Content Placeholder 5">
            <a:extLst>
              <a:ext uri="{FF2B5EF4-FFF2-40B4-BE49-F238E27FC236}">
                <a16:creationId xmlns:a16="http://schemas.microsoft.com/office/drawing/2014/main" id="{998AC3B7-32D1-EDD5-1523-27013FD2FFF0}"/>
              </a:ext>
            </a:extLst>
          </p:cNvPr>
          <p:cNvPicPr>
            <a:picLocks noGrp="1" noChangeAspect="1"/>
          </p:cNvPicPr>
          <p:nvPr>
            <p:ph idx="1"/>
          </p:nvPr>
        </p:nvPicPr>
        <p:blipFill>
          <a:blip r:embed="rId2"/>
          <a:stretch>
            <a:fillRect/>
          </a:stretch>
        </p:blipFill>
        <p:spPr>
          <a:xfrm>
            <a:off x="1345224" y="1220476"/>
            <a:ext cx="8932984" cy="4956488"/>
          </a:xfrm>
        </p:spPr>
      </p:pic>
      <p:sp>
        <p:nvSpPr>
          <p:cNvPr id="4" name="Footer Placeholder 3">
            <a:extLst>
              <a:ext uri="{FF2B5EF4-FFF2-40B4-BE49-F238E27FC236}">
                <a16:creationId xmlns:a16="http://schemas.microsoft.com/office/drawing/2014/main" id="{E5D2F58A-287D-7CEB-3F86-8750AD068FBF}"/>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3825948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42DB-FB12-2B2B-A023-A189BB50D119}"/>
              </a:ext>
            </a:extLst>
          </p:cNvPr>
          <p:cNvSpPr>
            <a:spLocks noGrp="1"/>
          </p:cNvSpPr>
          <p:nvPr>
            <p:ph type="title"/>
          </p:nvPr>
        </p:nvSpPr>
        <p:spPr>
          <a:xfrm>
            <a:off x="838200" y="365125"/>
            <a:ext cx="10515600" cy="1460499"/>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br>
              <a:rPr lang="el-GR" sz="3100" dirty="0">
                <a:latin typeface="+mn-lt"/>
                <a:ea typeface="+mn-ea"/>
                <a:cs typeface="Arial" panose="020B0604020202020204" pitchFamily="34" charset="0"/>
              </a:rPr>
            </a:br>
            <a:r>
              <a:rPr lang="el-GR" sz="3100" dirty="0">
                <a:latin typeface="+mn-lt"/>
                <a:ea typeface="+mn-ea"/>
                <a:cs typeface="Arial" panose="020B0604020202020204" pitchFamily="34" charset="0"/>
              </a:rPr>
              <a:t>ΩΡΟΛΟΓΙΟ ΠΡΟΓΡΑΜΜΑ Α’ ΛΥΚΕΙΟΥ</a:t>
            </a:r>
            <a:br>
              <a:rPr kumimoji="0" lang="el-GR" sz="3100" i="0" u="sng" strike="noStrike" kern="1200" cap="none" spc="0" normalizeH="0" baseline="0" noProof="0" dirty="0">
                <a:ln>
                  <a:noFill/>
                </a:ln>
                <a:effectLst/>
                <a:uLnTx/>
                <a:uFillTx/>
                <a:latin typeface="+mn-lt"/>
                <a:ea typeface="+mn-ea"/>
                <a:cs typeface="Arial" panose="020B0604020202020204" pitchFamily="34" charset="0"/>
              </a:rPr>
            </a:br>
            <a:r>
              <a:rPr kumimoji="0" lang="el-GR" sz="3100" i="0" strike="noStrike" kern="1200" cap="none" spc="0" normalizeH="0" baseline="0" noProof="0" dirty="0">
                <a:ln>
                  <a:noFill/>
                </a:ln>
                <a:effectLst/>
                <a:uLnTx/>
                <a:uFillTx/>
                <a:latin typeface="+mn-lt"/>
                <a:ea typeface="+mn-ea"/>
                <a:cs typeface="Arial" panose="020B0604020202020204" pitchFamily="34" charset="0"/>
              </a:rPr>
              <a:t>ΚΟΙΝΟΣ</a:t>
            </a:r>
            <a:r>
              <a:rPr kumimoji="0" lang="el-GR" sz="3100" i="0" u="none" strike="noStrike" kern="1200" cap="none" spc="0" normalizeH="0" baseline="0" noProof="0" dirty="0">
                <a:ln>
                  <a:noFill/>
                </a:ln>
                <a:effectLst/>
                <a:uLnTx/>
                <a:uFillTx/>
                <a:latin typeface="+mn-lt"/>
                <a:ea typeface="+mn-ea"/>
                <a:cs typeface="Arial" panose="020B0604020202020204" pitchFamily="34" charset="0"/>
              </a:rPr>
              <a:t> ΚΟΡΜΟΣ (υποχρεωτικά) και ΕΠΙΛΕΓΟΜΕΝΑ (Ομάδες Μαθημάτων Προσανατολισμού)</a:t>
            </a:r>
            <a:br>
              <a:rPr kumimoji="0" lang="el-GR" sz="1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lang="en-CY" dirty="0"/>
          </a:p>
        </p:txBody>
      </p:sp>
      <p:pic>
        <p:nvPicPr>
          <p:cNvPr id="6" name="Content Placeholder 5">
            <a:extLst>
              <a:ext uri="{FF2B5EF4-FFF2-40B4-BE49-F238E27FC236}">
                <a16:creationId xmlns:a16="http://schemas.microsoft.com/office/drawing/2014/main" id="{354F8909-4397-B43D-3A8F-5652AE6FF172}"/>
              </a:ext>
            </a:extLst>
          </p:cNvPr>
          <p:cNvPicPr>
            <a:picLocks noGrp="1" noChangeAspect="1"/>
          </p:cNvPicPr>
          <p:nvPr>
            <p:ph idx="1"/>
          </p:nvPr>
        </p:nvPicPr>
        <p:blipFill>
          <a:blip r:embed="rId2"/>
          <a:stretch>
            <a:fillRect/>
          </a:stretch>
        </p:blipFill>
        <p:spPr>
          <a:xfrm>
            <a:off x="2233749" y="1662854"/>
            <a:ext cx="8185136" cy="4610821"/>
          </a:xfrm>
        </p:spPr>
      </p:pic>
      <p:sp>
        <p:nvSpPr>
          <p:cNvPr id="4" name="Footer Placeholder 3">
            <a:extLst>
              <a:ext uri="{FF2B5EF4-FFF2-40B4-BE49-F238E27FC236}">
                <a16:creationId xmlns:a16="http://schemas.microsoft.com/office/drawing/2014/main" id="{E6E25411-1749-F90D-EF94-01D1A8847F8A}"/>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1863615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BABDE-3176-754D-16CF-34A52E0D74BB}"/>
              </a:ext>
            </a:extLst>
          </p:cNvPr>
          <p:cNvSpPr>
            <a:spLocks noGrp="1"/>
          </p:cNvSpPr>
          <p:nvPr>
            <p:ph type="title"/>
          </p:nvPr>
        </p:nvSpPr>
        <p:spPr/>
        <p:txBody>
          <a:bodyPr>
            <a:normAutofit/>
          </a:bodyPr>
          <a:lstStyle/>
          <a:p>
            <a:pPr algn="ctr"/>
            <a:r>
              <a:rPr lang="el-GR" sz="3200" dirty="0">
                <a:latin typeface="+mn-lt"/>
              </a:rPr>
              <a:t>ΟΜΑΔΕΣ ΜΑΘΗΜΑΤΩΝ ΠΠΡΟΣΑΝΑΤΟΛΙΣΜΟΥ (ΟΜΠ)</a:t>
            </a:r>
            <a:endParaRPr lang="en-CY" sz="3200" dirty="0">
              <a:latin typeface="+mn-lt"/>
            </a:endParaRPr>
          </a:p>
        </p:txBody>
      </p:sp>
      <p:sp>
        <p:nvSpPr>
          <p:cNvPr id="3" name="Content Placeholder 2">
            <a:extLst>
              <a:ext uri="{FF2B5EF4-FFF2-40B4-BE49-F238E27FC236}">
                <a16:creationId xmlns:a16="http://schemas.microsoft.com/office/drawing/2014/main" id="{5FD6AB7F-FCDC-9257-5D1B-93D9A7DA58B4}"/>
              </a:ext>
            </a:extLst>
          </p:cNvPr>
          <p:cNvSpPr>
            <a:spLocks noGrp="1"/>
          </p:cNvSpPr>
          <p:nvPr>
            <p:ph idx="1"/>
          </p:nvPr>
        </p:nvSpPr>
        <p:spPr/>
        <p:txBody>
          <a:bodyPr/>
          <a:lstStyle/>
          <a:p>
            <a:pPr algn="just">
              <a:defRPr/>
            </a:pPr>
            <a:r>
              <a:rPr lang="el-GR" sz="2800" dirty="0">
                <a:cs typeface="Times New Roman" panose="02020603050405020304" pitchFamily="18" charset="0"/>
              </a:rPr>
              <a:t>Τέσσερις</a:t>
            </a:r>
            <a:r>
              <a:rPr lang="en-US" sz="2800" dirty="0">
                <a:cs typeface="Times New Roman" panose="02020603050405020304" pitchFamily="18" charset="0"/>
              </a:rPr>
              <a:t> (4)</a:t>
            </a:r>
            <a:r>
              <a:rPr lang="el-GR" sz="2800" dirty="0">
                <a:cs typeface="Times New Roman" panose="02020603050405020304" pitchFamily="18" charset="0"/>
              </a:rPr>
              <a:t> Ομάδες Μαθημάτων Προσανατολισμού</a:t>
            </a:r>
            <a:r>
              <a:rPr lang="en-US" sz="2800" dirty="0">
                <a:cs typeface="Times New Roman" panose="02020603050405020304" pitchFamily="18" charset="0"/>
              </a:rPr>
              <a:t> (</a:t>
            </a:r>
            <a:r>
              <a:rPr lang="el-GR" sz="2800" dirty="0">
                <a:cs typeface="Times New Roman" panose="02020603050405020304" pitchFamily="18" charset="0"/>
              </a:rPr>
              <a:t>Ο.Μ.Π.) - δύο μαθήματα με 2 επιπλέον διδακτικές περιόδους </a:t>
            </a:r>
          </a:p>
          <a:p>
            <a:pPr marL="0" indent="0" algn="just">
              <a:buNone/>
              <a:defRPr/>
            </a:pPr>
            <a:r>
              <a:rPr lang="el-GR" sz="2800" dirty="0">
                <a:cs typeface="Times New Roman" panose="02020603050405020304" pitchFamily="18" charset="0"/>
              </a:rPr>
              <a:t>   (2</a:t>
            </a:r>
            <a:r>
              <a:rPr lang="en-US" sz="2800" dirty="0">
                <a:cs typeface="Times New Roman" panose="02020603050405020304" pitchFamily="18" charset="0"/>
              </a:rPr>
              <a:t>x2=4</a:t>
            </a:r>
            <a:r>
              <a:rPr lang="el-GR" sz="2800" dirty="0">
                <a:cs typeface="Times New Roman" panose="02020603050405020304" pitchFamily="18" charset="0"/>
              </a:rPr>
              <a:t> διδακτικές περίοδοι)</a:t>
            </a:r>
          </a:p>
          <a:p>
            <a:pPr algn="just">
              <a:defRPr/>
            </a:pPr>
            <a:endParaRPr lang="el-GR" sz="2800" dirty="0">
              <a:cs typeface="Times New Roman" panose="02020603050405020304" pitchFamily="18" charset="0"/>
            </a:endParaRPr>
          </a:p>
          <a:p>
            <a:pPr algn="just">
              <a:defRPr/>
            </a:pPr>
            <a:r>
              <a:rPr lang="el-GR" sz="2800" dirty="0">
                <a:cs typeface="Times New Roman" panose="02020603050405020304" pitchFamily="18" charset="0"/>
              </a:rPr>
              <a:t>Η Ομάδα Μαθημάτων Προσανατολισμού περιλαμβάνει ένα προεπιλεγμένο συνδυασμό μαθημάτων τα οποία οδηγούν σε συναφείς κατευθύνσεις στη Β΄ και Γ΄ Λυκείου </a:t>
            </a:r>
          </a:p>
          <a:p>
            <a:endParaRPr lang="en-CY" dirty="0"/>
          </a:p>
        </p:txBody>
      </p:sp>
      <p:sp>
        <p:nvSpPr>
          <p:cNvPr id="4" name="Footer Placeholder 3">
            <a:extLst>
              <a:ext uri="{FF2B5EF4-FFF2-40B4-BE49-F238E27FC236}">
                <a16:creationId xmlns:a16="http://schemas.microsoft.com/office/drawing/2014/main" id="{481B7C02-FCFA-9E5F-39AC-AC0A697CD64E}"/>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174133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106A-B26B-2D15-9EC0-E1FC7CE3DB3F}"/>
              </a:ext>
            </a:extLst>
          </p:cNvPr>
          <p:cNvSpPr>
            <a:spLocks noGrp="1"/>
          </p:cNvSpPr>
          <p:nvPr>
            <p:ph type="title"/>
          </p:nvPr>
        </p:nvSpPr>
        <p:spPr/>
        <p:txBody>
          <a:bodyPr>
            <a:normAutofit/>
          </a:bodyPr>
          <a:lstStyle/>
          <a:p>
            <a:pPr algn="ctr"/>
            <a:r>
              <a:rPr lang="el-GR" sz="3200" dirty="0">
                <a:latin typeface="+mn-lt"/>
              </a:rPr>
              <a:t>ΕΠΙΛΟΓΗ ΜΙΑΣ ΟΜΑΔΑΣ ΜΑΘΗΜΑΤΩΝ ΠΡΟΣΑΝΑΤΟΛΙΣΜΟΥ(ΟΜΠ)</a:t>
            </a:r>
            <a:endParaRPr lang="en-CY" sz="3200" dirty="0">
              <a:latin typeface="+mn-lt"/>
            </a:endParaRPr>
          </a:p>
        </p:txBody>
      </p:sp>
      <p:sp>
        <p:nvSpPr>
          <p:cNvPr id="3" name="Content Placeholder 2">
            <a:extLst>
              <a:ext uri="{FF2B5EF4-FFF2-40B4-BE49-F238E27FC236}">
                <a16:creationId xmlns:a16="http://schemas.microsoft.com/office/drawing/2014/main" id="{0C622D5D-C3E0-F121-ABD8-14BCE1350A8F}"/>
              </a:ext>
            </a:extLst>
          </p:cNvPr>
          <p:cNvSpPr>
            <a:spLocks noGrp="1"/>
          </p:cNvSpPr>
          <p:nvPr>
            <p:ph idx="1"/>
          </p:nvPr>
        </p:nvSpPr>
        <p:spPr/>
        <p:txBody>
          <a:bodyPr/>
          <a:lstStyle/>
          <a:p>
            <a:endParaRPr lang="en-CY" dirty="0"/>
          </a:p>
        </p:txBody>
      </p:sp>
      <p:sp>
        <p:nvSpPr>
          <p:cNvPr id="4" name="Footer Placeholder 3">
            <a:extLst>
              <a:ext uri="{FF2B5EF4-FFF2-40B4-BE49-F238E27FC236}">
                <a16:creationId xmlns:a16="http://schemas.microsoft.com/office/drawing/2014/main" id="{8275D7A6-49E8-D00F-2E09-682C13C93C4A}"/>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pic>
        <p:nvPicPr>
          <p:cNvPr id="5" name="Content Placeholder 4">
            <a:extLst>
              <a:ext uri="{FF2B5EF4-FFF2-40B4-BE49-F238E27FC236}">
                <a16:creationId xmlns:a16="http://schemas.microsoft.com/office/drawing/2014/main" id="{6DA1402F-7FF8-6F3D-743D-884F68B3F615}"/>
              </a:ext>
            </a:extLst>
          </p:cNvPr>
          <p:cNvPicPr>
            <a:picLocks noChangeAspect="1"/>
          </p:cNvPicPr>
          <p:nvPr/>
        </p:nvPicPr>
        <p:blipFill>
          <a:blip r:embed="rId2"/>
          <a:stretch>
            <a:fillRect/>
          </a:stretch>
        </p:blipFill>
        <p:spPr>
          <a:xfrm>
            <a:off x="2829260" y="1865339"/>
            <a:ext cx="6437831" cy="4017936"/>
          </a:xfrm>
          <a:prstGeom prst="rect">
            <a:avLst/>
          </a:prstGeom>
        </p:spPr>
      </p:pic>
    </p:spTree>
    <p:extLst>
      <p:ext uri="{BB962C8B-B14F-4D97-AF65-F5344CB8AC3E}">
        <p14:creationId xmlns:p14="http://schemas.microsoft.com/office/powerpoint/2010/main" val="1204938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9A52-26C0-F982-13B3-9A8305C0ECAD}"/>
              </a:ext>
            </a:extLst>
          </p:cNvPr>
          <p:cNvSpPr>
            <a:spLocks noGrp="1"/>
          </p:cNvSpPr>
          <p:nvPr>
            <p:ph type="title"/>
          </p:nvPr>
        </p:nvSpPr>
        <p:spPr/>
        <p:txBody>
          <a:bodyPr>
            <a:normAutofit/>
          </a:bodyPr>
          <a:lstStyle/>
          <a:p>
            <a:pPr algn="ctr"/>
            <a:r>
              <a:rPr lang="el-GR" sz="3200" dirty="0">
                <a:latin typeface="+mn-lt"/>
              </a:rPr>
              <a:t>ΕΞΕΤΑΖΟΜΕΝΑ ΜΑΘΗΜΑΤΑ Α’ ΛΥΚΕΙΟΥ</a:t>
            </a:r>
            <a:endParaRPr lang="en-CY" sz="3200" dirty="0">
              <a:latin typeface="+mn-lt"/>
            </a:endParaRPr>
          </a:p>
        </p:txBody>
      </p:sp>
      <p:pic>
        <p:nvPicPr>
          <p:cNvPr id="6" name="Content Placeholder 5">
            <a:extLst>
              <a:ext uri="{FF2B5EF4-FFF2-40B4-BE49-F238E27FC236}">
                <a16:creationId xmlns:a16="http://schemas.microsoft.com/office/drawing/2014/main" id="{3D4F0D2B-CBDF-2A03-5885-346FCFD35FEF}"/>
              </a:ext>
            </a:extLst>
          </p:cNvPr>
          <p:cNvPicPr>
            <a:picLocks noGrp="1" noChangeAspect="1"/>
          </p:cNvPicPr>
          <p:nvPr>
            <p:ph idx="1"/>
          </p:nvPr>
        </p:nvPicPr>
        <p:blipFill>
          <a:blip r:embed="rId2"/>
          <a:stretch>
            <a:fillRect/>
          </a:stretch>
        </p:blipFill>
        <p:spPr>
          <a:xfrm>
            <a:off x="2103752" y="1459523"/>
            <a:ext cx="8656273" cy="4717440"/>
          </a:xfrm>
        </p:spPr>
      </p:pic>
      <p:sp>
        <p:nvSpPr>
          <p:cNvPr id="4" name="Footer Placeholder 3">
            <a:extLst>
              <a:ext uri="{FF2B5EF4-FFF2-40B4-BE49-F238E27FC236}">
                <a16:creationId xmlns:a16="http://schemas.microsoft.com/office/drawing/2014/main" id="{B62C9C0E-5457-4E8E-6F93-54104A96BED0}"/>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2758919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E003-962A-145D-D3DA-442AF9899A5F}"/>
              </a:ext>
            </a:extLst>
          </p:cNvPr>
          <p:cNvSpPr>
            <a:spLocks noGrp="1"/>
          </p:cNvSpPr>
          <p:nvPr>
            <p:ph type="title"/>
          </p:nvPr>
        </p:nvSpPr>
        <p:spPr/>
        <p:txBody>
          <a:bodyPr/>
          <a:lstStyle/>
          <a:p>
            <a:endParaRPr lang="en-CY"/>
          </a:p>
        </p:txBody>
      </p:sp>
      <p:sp>
        <p:nvSpPr>
          <p:cNvPr id="3" name="Content Placeholder 2">
            <a:extLst>
              <a:ext uri="{FF2B5EF4-FFF2-40B4-BE49-F238E27FC236}">
                <a16:creationId xmlns:a16="http://schemas.microsoft.com/office/drawing/2014/main" id="{772FDC40-7998-8FFC-C7B0-939037012BF0}"/>
              </a:ext>
            </a:extLst>
          </p:cNvPr>
          <p:cNvSpPr>
            <a:spLocks noGrp="1"/>
          </p:cNvSpPr>
          <p:nvPr>
            <p:ph idx="1"/>
          </p:nvPr>
        </p:nvSpPr>
        <p:spPr/>
        <p:txBody>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l-GR" sz="2400" b="1" i="0" u="none" strike="noStrike" kern="1200" cap="none" spc="0" normalizeH="0" baseline="0" noProof="0" dirty="0">
                <a:ln>
                  <a:noFill/>
                </a:ln>
                <a:effectLst/>
                <a:uLnTx/>
                <a:uFillTx/>
                <a:ea typeface="+mn-ea"/>
                <a:cs typeface="Times New Roman" panose="02020603050405020304" pitchFamily="18" charset="0"/>
              </a:rPr>
              <a:t>***</a:t>
            </a:r>
            <a:r>
              <a:rPr kumimoji="0" lang="en-US" sz="2400" b="0" i="0" u="none" strike="noStrike" kern="1200" cap="none" spc="0" normalizeH="0" baseline="0" noProof="0" dirty="0">
                <a:ln>
                  <a:noFill/>
                </a:ln>
                <a:effectLst/>
                <a:uLnTx/>
                <a:uFillTx/>
                <a:ea typeface="+mn-ea"/>
                <a:cs typeface="+mn-cs"/>
              </a:rPr>
              <a:t> </a:t>
            </a:r>
            <a:r>
              <a:rPr kumimoji="0" lang="el-GR" sz="2800" b="1" i="0" u="none" strike="noStrike" kern="1200" cap="none" spc="0" normalizeH="0" baseline="0" noProof="0" dirty="0">
                <a:ln>
                  <a:noFill/>
                </a:ln>
                <a:effectLst/>
                <a:uLnTx/>
                <a:uFillTx/>
                <a:ea typeface="+mn-ea"/>
                <a:cs typeface="Times New Roman" panose="02020603050405020304" pitchFamily="18" charset="0"/>
              </a:rPr>
              <a:t>Οι μαθητές που έχουν απόφαση από την Επαρχιακή Επιτροπή Ειδικής Αγωγής και Εκπαίδευσης (ΕΕΕΑΕ), θα έχουν την δυνατότητα μόνο για την Α’ Λυκείου, αν το επιθυμούν, με γραπτό αίτημα των γονέων/κηδεμόνων, να δηλώσουν ως εξεταζόμενο μάθημα την Ιστορία Κοινού κορμού αντί του μαθήματος των Αγγλικών.   </a:t>
            </a:r>
            <a:endParaRPr kumimoji="0" lang="en-US" sz="2800" b="1" i="0" u="none" strike="noStrike" kern="1200" cap="none" spc="0" normalizeH="0" baseline="0" noProof="0" dirty="0">
              <a:ln>
                <a:noFill/>
              </a:ln>
              <a:effectLst/>
              <a:uLnTx/>
              <a:uFillTx/>
              <a:ea typeface="+mn-ea"/>
              <a:cs typeface="Times New Roman" panose="02020603050405020304" pitchFamily="18" charset="0"/>
            </a:endParaRPr>
          </a:p>
          <a:p>
            <a:endParaRPr lang="en-CY" dirty="0"/>
          </a:p>
        </p:txBody>
      </p:sp>
      <p:sp>
        <p:nvSpPr>
          <p:cNvPr id="4" name="Footer Placeholder 3">
            <a:extLst>
              <a:ext uri="{FF2B5EF4-FFF2-40B4-BE49-F238E27FC236}">
                <a16:creationId xmlns:a16="http://schemas.microsoft.com/office/drawing/2014/main" id="{38F74EE9-7F1B-EC30-9BA3-396E0ADBC59E}"/>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3916894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A0F73FC-F329-843E-21E9-DE86F8E312C5}"/>
              </a:ext>
            </a:extLst>
          </p:cNvPr>
          <p:cNvPicPr>
            <a:picLocks noGrp="1" noChangeAspect="1"/>
          </p:cNvPicPr>
          <p:nvPr>
            <p:ph idx="1"/>
          </p:nvPr>
        </p:nvPicPr>
        <p:blipFill>
          <a:blip r:embed="rId2"/>
          <a:stretch>
            <a:fillRect/>
          </a:stretch>
        </p:blipFill>
        <p:spPr>
          <a:xfrm>
            <a:off x="1459523" y="606669"/>
            <a:ext cx="9601200" cy="5367379"/>
          </a:xfrm>
        </p:spPr>
      </p:pic>
      <p:sp>
        <p:nvSpPr>
          <p:cNvPr id="4" name="Footer Placeholder 3">
            <a:extLst>
              <a:ext uri="{FF2B5EF4-FFF2-40B4-BE49-F238E27FC236}">
                <a16:creationId xmlns:a16="http://schemas.microsoft.com/office/drawing/2014/main" id="{D61234FB-90D6-B6E3-167B-CDEE935E326F}"/>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2865350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A0F7-0FBB-E98C-8C50-487D185A4122}"/>
              </a:ext>
            </a:extLst>
          </p:cNvPr>
          <p:cNvSpPr>
            <a:spLocks noGrp="1"/>
          </p:cNvSpPr>
          <p:nvPr>
            <p:ph type="title"/>
          </p:nvPr>
        </p:nvSpPr>
        <p:spPr/>
        <p:txBody>
          <a:bodyPr>
            <a:normAutofit/>
          </a:bodyPr>
          <a:lstStyle/>
          <a:p>
            <a:pPr algn="ctr"/>
            <a:r>
              <a:rPr lang="el-GR" sz="3200" dirty="0">
                <a:latin typeface="+mn-lt"/>
              </a:rPr>
              <a:t>ΟΜΠ ΚΑΙ ΚΑΤΕΥΘΥΝΣΕΙΣ Β’ ΚΑΙ Γ’ ΛΥΚΕΙΟΥ</a:t>
            </a:r>
            <a:endParaRPr lang="en-CY" sz="3200" dirty="0">
              <a:latin typeface="+mn-lt"/>
            </a:endParaRPr>
          </a:p>
        </p:txBody>
      </p:sp>
      <p:pic>
        <p:nvPicPr>
          <p:cNvPr id="6" name="Content Placeholder 5">
            <a:extLst>
              <a:ext uri="{FF2B5EF4-FFF2-40B4-BE49-F238E27FC236}">
                <a16:creationId xmlns:a16="http://schemas.microsoft.com/office/drawing/2014/main" id="{8FCCF694-E1F5-10B3-20C5-2EBDA9F23A33}"/>
              </a:ext>
            </a:extLst>
          </p:cNvPr>
          <p:cNvPicPr>
            <a:picLocks noGrp="1" noChangeAspect="1"/>
          </p:cNvPicPr>
          <p:nvPr>
            <p:ph idx="1"/>
          </p:nvPr>
        </p:nvPicPr>
        <p:blipFill>
          <a:blip r:embed="rId2"/>
          <a:stretch>
            <a:fillRect/>
          </a:stretch>
        </p:blipFill>
        <p:spPr>
          <a:xfrm>
            <a:off x="1283674" y="1301644"/>
            <a:ext cx="9789764" cy="5063498"/>
          </a:xfrm>
        </p:spPr>
      </p:pic>
      <p:sp>
        <p:nvSpPr>
          <p:cNvPr id="4" name="Footer Placeholder 3">
            <a:extLst>
              <a:ext uri="{FF2B5EF4-FFF2-40B4-BE49-F238E27FC236}">
                <a16:creationId xmlns:a16="http://schemas.microsoft.com/office/drawing/2014/main" id="{E17E5956-810C-38B4-5230-BF6CABEACFDC}"/>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767085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2DBE-9F16-7C18-810B-2145954BB955}"/>
              </a:ext>
            </a:extLst>
          </p:cNvPr>
          <p:cNvSpPr>
            <a:spLocks noGrp="1"/>
          </p:cNvSpPr>
          <p:nvPr>
            <p:ph type="title"/>
          </p:nvPr>
        </p:nvSpPr>
        <p:spPr>
          <a:xfrm>
            <a:off x="838200" y="136525"/>
            <a:ext cx="10515600" cy="391013"/>
          </a:xfrm>
        </p:spPr>
        <p:txBody>
          <a:bodyPr>
            <a:normAutofit fontScale="90000"/>
          </a:bodyPr>
          <a:lstStyle/>
          <a:p>
            <a:pPr marL="0" marR="0" lvl="0" indent="0" algn="ctr" defTabSz="914400" rtl="0" eaLnBrk="1" fontAlgn="auto" latinLnBrk="0" hangingPunct="1">
              <a:lnSpc>
                <a:spcPct val="107000"/>
              </a:lnSpc>
              <a:spcBef>
                <a:spcPts val="0"/>
              </a:spcBef>
              <a:spcAft>
                <a:spcPts val="800"/>
              </a:spcAft>
              <a:tabLst/>
              <a:defRPr/>
            </a:pPr>
            <a:br>
              <a:rPr kumimoji="0" lang="el-GR" sz="20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br>
            <a:br>
              <a:rPr kumimoji="0" lang="el-GR" sz="20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br>
            <a:r>
              <a:rPr kumimoji="0" lang="el-GR" sz="200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ΚΑΤΕΥΘΥΝΣΕΙΣ, ΥΠΟΧΡΕΩΤΙΚΑ ΚΑΙ ΕΠΙΛΕΓΟΜΕΝΑ ΜΑΘΗΜΑΤΑ Β’ ΚΑΙ Γ’ ΛΥΚΕΙΟΥ</a:t>
            </a:r>
            <a:br>
              <a:rPr kumimoji="0" lang="en-US" sz="2200" b="0" i="0" u="none" strike="noStrike" kern="1200" cap="none" spc="0" normalizeH="0" baseline="0" noProof="0" dirty="0">
                <a:ln>
                  <a:noFill/>
                </a:ln>
                <a:solidFill>
                  <a:srgbClr val="134770"/>
                </a:solidFill>
                <a:effectLst/>
                <a:uLnTx/>
                <a:uFillTx/>
                <a:latin typeface="Arial" panose="020B0604020202020204" pitchFamily="34" charset="0"/>
                <a:ea typeface="Calibri" panose="020F0502020204030204" pitchFamily="34" charset="0"/>
                <a:cs typeface="Arial" panose="020B0604020202020204" pitchFamily="34" charset="0"/>
              </a:rPr>
            </a:br>
            <a:endParaRPr lang="en-CY" dirty="0"/>
          </a:p>
        </p:txBody>
      </p:sp>
      <p:sp>
        <p:nvSpPr>
          <p:cNvPr id="4" name="Footer Placeholder 3">
            <a:extLst>
              <a:ext uri="{FF2B5EF4-FFF2-40B4-BE49-F238E27FC236}">
                <a16:creationId xmlns:a16="http://schemas.microsoft.com/office/drawing/2014/main" id="{E59643A9-C0AA-537F-3F36-CD84C8CA8E9A}"/>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graphicFrame>
        <p:nvGraphicFramePr>
          <p:cNvPr id="8" name="Content Placeholder 7">
            <a:extLst>
              <a:ext uri="{FF2B5EF4-FFF2-40B4-BE49-F238E27FC236}">
                <a16:creationId xmlns:a16="http://schemas.microsoft.com/office/drawing/2014/main" id="{EE8835CE-3774-D6CB-2D78-8163F4896342}"/>
              </a:ext>
            </a:extLst>
          </p:cNvPr>
          <p:cNvGraphicFramePr>
            <a:graphicFrameLocks noGrp="1"/>
          </p:cNvGraphicFramePr>
          <p:nvPr>
            <p:ph idx="1"/>
            <p:extLst>
              <p:ext uri="{D42A27DB-BD31-4B8C-83A1-F6EECF244321}">
                <p14:modId xmlns:p14="http://schemas.microsoft.com/office/powerpoint/2010/main" val="2942734326"/>
              </p:ext>
            </p:extLst>
          </p:nvPr>
        </p:nvGraphicFramePr>
        <p:xfrm>
          <a:off x="3578869" y="465994"/>
          <a:ext cx="5679432" cy="6370308"/>
        </p:xfrm>
        <a:graphic>
          <a:graphicData uri="http://schemas.openxmlformats.org/drawingml/2006/table">
            <a:tbl>
              <a:tblPr firstRow="1" firstCol="1" lastRow="1" lastCol="1" bandRow="1" bandCol="1"/>
              <a:tblGrid>
                <a:gridCol w="274096">
                  <a:extLst>
                    <a:ext uri="{9D8B030D-6E8A-4147-A177-3AD203B41FA5}">
                      <a16:colId xmlns:a16="http://schemas.microsoft.com/office/drawing/2014/main" val="363462773"/>
                    </a:ext>
                  </a:extLst>
                </a:gridCol>
                <a:gridCol w="2044452">
                  <a:extLst>
                    <a:ext uri="{9D8B030D-6E8A-4147-A177-3AD203B41FA5}">
                      <a16:colId xmlns:a16="http://schemas.microsoft.com/office/drawing/2014/main" val="2183981526"/>
                    </a:ext>
                  </a:extLst>
                </a:gridCol>
                <a:gridCol w="1538445">
                  <a:extLst>
                    <a:ext uri="{9D8B030D-6E8A-4147-A177-3AD203B41FA5}">
                      <a16:colId xmlns:a16="http://schemas.microsoft.com/office/drawing/2014/main" val="4070455223"/>
                    </a:ext>
                  </a:extLst>
                </a:gridCol>
                <a:gridCol w="1822439">
                  <a:extLst>
                    <a:ext uri="{9D8B030D-6E8A-4147-A177-3AD203B41FA5}">
                      <a16:colId xmlns:a16="http://schemas.microsoft.com/office/drawing/2014/main" val="3835559641"/>
                    </a:ext>
                  </a:extLst>
                </a:gridCol>
              </a:tblGrid>
              <a:tr h="123974">
                <a:tc gridSpan="4">
                  <a:txBody>
                    <a:bodyPr/>
                    <a:lstStyle/>
                    <a:p>
                      <a:pPr marL="1137285" marR="906780" algn="ctr">
                        <a:spcBef>
                          <a:spcPts val="115"/>
                        </a:spcBef>
                        <a:spcAft>
                          <a:spcPts val="0"/>
                        </a:spcAft>
                      </a:pP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Β΄</a:t>
                      </a:r>
                      <a:r>
                        <a:rPr lang="el-GR" sz="800" b="1" spc="-1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και</a:t>
                      </a:r>
                      <a:r>
                        <a:rPr lang="el-GR" sz="800" b="1" spc="-1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Γ΄</a:t>
                      </a:r>
                      <a:r>
                        <a:rPr lang="el-GR" sz="800" b="1" spc="-1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Λ</a:t>
                      </a:r>
                      <a:r>
                        <a:rPr lang="el-GR" sz="800" b="1" cap="small">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υ</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κείο</a:t>
                      </a:r>
                      <a:r>
                        <a:rPr lang="el-GR" sz="800" b="1" cap="small">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υ</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95A3AB"/>
                    </a:solidFill>
                  </a:tcPr>
                </a:tc>
                <a:tc hMerge="1">
                  <a:txBody>
                    <a:bodyPr/>
                    <a:lstStyle/>
                    <a:p>
                      <a:endParaRPr lang="en-CY"/>
                    </a:p>
                  </a:txBody>
                  <a:tcPr/>
                </a:tc>
                <a:tc hMerge="1">
                  <a:txBody>
                    <a:bodyPr/>
                    <a:lstStyle/>
                    <a:p>
                      <a:endParaRPr lang="en-CY"/>
                    </a:p>
                  </a:txBody>
                  <a:tcPr/>
                </a:tc>
                <a:tc hMerge="1">
                  <a:txBody>
                    <a:bodyPr/>
                    <a:lstStyle/>
                    <a:p>
                      <a:endParaRPr lang="en-CY"/>
                    </a:p>
                  </a:txBody>
                  <a:tcPr/>
                </a:tc>
                <a:extLst>
                  <a:ext uri="{0D108BD9-81ED-4DB2-BD59-A6C34878D82A}">
                    <a16:rowId xmlns:a16="http://schemas.microsoft.com/office/drawing/2014/main" val="2949467837"/>
                  </a:ext>
                </a:extLst>
              </a:tr>
              <a:tr h="247947">
                <a:tc gridSpan="4">
                  <a:txBody>
                    <a:bodyPr/>
                    <a:lstStyle/>
                    <a:p>
                      <a:pPr marL="1137285" marR="906780" algn="ctr">
                        <a:spcBef>
                          <a:spcPts val="115"/>
                        </a:spcBef>
                        <a:spcAft>
                          <a:spcPts val="0"/>
                        </a:spcAft>
                      </a:pP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ΚΑΤΕΥΘΥΝΣΕΙΣ</a:t>
                      </a:r>
                      <a:r>
                        <a:rPr lang="el-GR" sz="800" b="1" spc="160"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a:t>
                      </a:r>
                      <a:r>
                        <a:rPr lang="el-GR" sz="800" b="1" spc="160"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ΥΠΟΧΡΕΩΤΙΚΑ</a:t>
                      </a:r>
                      <a:r>
                        <a:rPr lang="el-GR" sz="800" b="1" spc="165"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ΜΑΘΗΜΑΤΑ</a:t>
                      </a:r>
                      <a:r>
                        <a:rPr lang="el-GR" sz="800" b="1" spc="160"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a:t>
                      </a:r>
                      <a:r>
                        <a:rPr lang="el-GR" sz="800" b="1" spc="165"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ΕΠΙΛΕΓΟΜΕΝΑ</a:t>
                      </a:r>
                      <a:r>
                        <a:rPr lang="el-GR" sz="800" b="1" spc="160"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ΜΑΘΗΜΑΤΑ</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dash"/>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95A3AB"/>
                    </a:solidFill>
                  </a:tcPr>
                </a:tc>
                <a:tc hMerge="1">
                  <a:txBody>
                    <a:bodyPr/>
                    <a:lstStyle/>
                    <a:p>
                      <a:endParaRPr lang="en-CY"/>
                    </a:p>
                  </a:txBody>
                  <a:tcPr/>
                </a:tc>
                <a:tc hMerge="1">
                  <a:txBody>
                    <a:bodyPr/>
                    <a:lstStyle/>
                    <a:p>
                      <a:endParaRPr lang="en-CY"/>
                    </a:p>
                  </a:txBody>
                  <a:tcPr/>
                </a:tc>
                <a:tc hMerge="1">
                  <a:txBody>
                    <a:bodyPr/>
                    <a:lstStyle/>
                    <a:p>
                      <a:endParaRPr lang="en-CY"/>
                    </a:p>
                  </a:txBody>
                  <a:tcPr/>
                </a:tc>
                <a:extLst>
                  <a:ext uri="{0D108BD9-81ED-4DB2-BD59-A6C34878D82A}">
                    <a16:rowId xmlns:a16="http://schemas.microsoft.com/office/drawing/2014/main" val="2258470853"/>
                  </a:ext>
                </a:extLst>
              </a:tr>
              <a:tr h="123974">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dash"/>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1D3D4"/>
                    </a:solidFill>
                  </a:tcPr>
                </a:tc>
                <a:tc>
                  <a:txBody>
                    <a:bodyPr/>
                    <a:lstStyle/>
                    <a:p>
                      <a:pPr marL="50165">
                        <a:spcBef>
                          <a:spcPts val="115"/>
                        </a:spcBef>
                        <a:spcAft>
                          <a:spcPts val="0"/>
                        </a:spcAft>
                      </a:pP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ΚΑΤΕΥΘΥΝΣΕΙΣ</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1D3D4"/>
                    </a:solidFill>
                  </a:tcPr>
                </a:tc>
                <a:tc>
                  <a:txBody>
                    <a:bodyPr/>
                    <a:lstStyle/>
                    <a:p>
                      <a:pPr marL="158115">
                        <a:spcBef>
                          <a:spcPts val="115"/>
                        </a:spcBef>
                        <a:spcAft>
                          <a:spcPts val="0"/>
                        </a:spcAft>
                      </a:pP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ΥΠΟΧΡ. (3Χ4=12)</a:t>
                      </a:r>
                      <a:r>
                        <a:rPr lang="el-GR" sz="800" b="1" spc="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ή (2Χ4=8)</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1D3D4"/>
                    </a:solidFill>
                  </a:tcPr>
                </a:tc>
                <a:tc>
                  <a:txBody>
                    <a:bodyPr/>
                    <a:lstStyle/>
                    <a:p>
                      <a:pPr marL="109855">
                        <a:spcBef>
                          <a:spcPts val="115"/>
                        </a:spcBef>
                        <a:spcAft>
                          <a:spcPts val="0"/>
                        </a:spcAft>
                      </a:pP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ΕΠΙΛΕΓ.</a:t>
                      </a:r>
                      <a:r>
                        <a:rPr lang="el-GR" sz="800" b="1" spc="-1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(1Χ4=4)</a:t>
                      </a:r>
                      <a:r>
                        <a:rPr lang="el-GR" sz="800" b="1" spc="-1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ή</a:t>
                      </a:r>
                      <a:r>
                        <a:rPr lang="el-GR" sz="800" b="1" spc="-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(2Χ4=8)</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D1D3D4"/>
                    </a:solidFill>
                  </a:tcPr>
                </a:tc>
                <a:extLst>
                  <a:ext uri="{0D108BD9-81ED-4DB2-BD59-A6C34878D82A}">
                    <a16:rowId xmlns:a16="http://schemas.microsoft.com/office/drawing/2014/main" val="681266854"/>
                  </a:ext>
                </a:extLst>
              </a:tr>
              <a:tr h="123974">
                <a:tc rowSpan="3">
                  <a:txBody>
                    <a:bodyPr/>
                    <a:lstStyle/>
                    <a:p>
                      <a:pPr>
                        <a:spcBef>
                          <a:spcPts val="25"/>
                        </a:spcBef>
                      </a:pPr>
                      <a:r>
                        <a:rPr lang="el-GR" sz="8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p>
                      <a:pPr marL="158115"/>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1</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dash"/>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96BDDB"/>
                    </a:solidFill>
                  </a:tcPr>
                </a:tc>
                <a:tc rowSpan="3">
                  <a:txBody>
                    <a:bodyPr/>
                    <a:lstStyle/>
                    <a:p>
                      <a:pPr marL="50165">
                        <a:lnSpc>
                          <a:spcPct val="103000"/>
                        </a:lnSpc>
                        <a:spcBef>
                          <a:spcPts val="380"/>
                        </a:spcBef>
                        <a:spcAft>
                          <a:spcPts val="0"/>
                        </a:spcAft>
                      </a:pP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ΚΛΑΣΙΚΩΝ</a:t>
                      </a:r>
                      <a:r>
                        <a:rPr lang="el-GR" sz="800" b="1" spc="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ΚΑΙ</a:t>
                      </a:r>
                      <a:r>
                        <a:rPr lang="el-GR" sz="800" b="1" spc="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ΑΝΘΡΩΠΙΣΤΙΚΩΝ</a:t>
                      </a:r>
                      <a:r>
                        <a:rPr lang="el-GR" sz="800" b="1" spc="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ΣΠΟΥ∆ΩΝ</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96BDDB"/>
                    </a:solidFill>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ΑΡΧΑΙΑ</a:t>
                      </a:r>
                      <a:r>
                        <a:rPr lang="el-GR" sz="800" spc="5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ΕΛΛΗΝΙΚΑ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96BDDB"/>
                    </a:solidFill>
                  </a:tcPr>
                </a:tc>
                <a:tc>
                  <a:txBody>
                    <a:bodyPr/>
                    <a:lstStyle/>
                    <a:p>
                      <a:pPr marL="10985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ΛΟΓΟΤΕΧΝΙΑ*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96BDDB"/>
                    </a:solidFill>
                  </a:tcPr>
                </a:tc>
                <a:extLst>
                  <a:ext uri="{0D108BD9-81ED-4DB2-BD59-A6C34878D82A}">
                    <a16:rowId xmlns:a16="http://schemas.microsoft.com/office/drawing/2014/main" val="2488029184"/>
                  </a:ext>
                </a:extLst>
              </a:tr>
              <a:tr h="123974">
                <a:tc vMerge="1">
                  <a:txBody>
                    <a:bodyPr/>
                    <a:lstStyle/>
                    <a:p>
                      <a:endParaRPr lang="en-CY"/>
                    </a:p>
                  </a:txBody>
                  <a:tcPr/>
                </a:tc>
                <a:tc vMerge="1">
                  <a:txBody>
                    <a:bodyPr/>
                    <a:lstStyle/>
                    <a:p>
                      <a:endParaRPr lang="en-CY"/>
                    </a:p>
                  </a:txBody>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ΙΣΤΟΡΙΑ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96BDDB"/>
                    </a:solidFill>
                  </a:tcPr>
                </a:tc>
                <a:tc>
                  <a:txBody>
                    <a:bodyPr/>
                    <a:lstStyle/>
                    <a:p>
                      <a:pPr marL="10985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ΛΟΓΙΚΗ</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ΦΙΛΟΣΟΦΙΑ*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96BDDB"/>
                    </a:solidFill>
                  </a:tcPr>
                </a:tc>
                <a:extLst>
                  <a:ext uri="{0D108BD9-81ED-4DB2-BD59-A6C34878D82A}">
                    <a16:rowId xmlns:a16="http://schemas.microsoft.com/office/drawing/2014/main" val="1923326119"/>
                  </a:ext>
                </a:extLst>
              </a:tr>
              <a:tr h="247947">
                <a:tc vMerge="1">
                  <a:txBody>
                    <a:bodyPr/>
                    <a:lstStyle/>
                    <a:p>
                      <a:endParaRPr lang="en-CY"/>
                    </a:p>
                  </a:txBody>
                  <a:tcPr/>
                </a:tc>
                <a:tc vMerge="1">
                  <a:txBody>
                    <a:bodyPr/>
                    <a:lstStyle/>
                    <a:p>
                      <a:endParaRPr lang="en-CY"/>
                    </a:p>
                  </a:txBody>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ΛΑΤΙΝΙΚΑ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96BDDB"/>
                    </a:solidFill>
                  </a:tcPr>
                </a:tc>
                <a:tc>
                  <a:txBody>
                    <a:bodyPr/>
                    <a:lstStyle/>
                    <a:p>
                      <a:pPr marL="10985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ΑΓΓΛΙΚΑ</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ή</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ΓΑΛΛΙΚΑ</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ή</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ΑΛΛΗ</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ΞΕΝΗ</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ΓΛΩΣΣΑ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96BDDB"/>
                    </a:solidFill>
                  </a:tcPr>
                </a:tc>
                <a:extLst>
                  <a:ext uri="{0D108BD9-81ED-4DB2-BD59-A6C34878D82A}">
                    <a16:rowId xmlns:a16="http://schemas.microsoft.com/office/drawing/2014/main" val="3682395675"/>
                  </a:ext>
                </a:extLst>
              </a:tr>
              <a:tr h="123974">
                <a:tc rowSpan="5">
                  <a:txBody>
                    <a:bodyPr/>
                    <a:lstStyle/>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pPr marL="38100" algn="ctr">
                        <a:spcBef>
                          <a:spcPts val="74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2</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dash"/>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D1E2"/>
                    </a:solidFill>
                  </a:tcPr>
                </a:tc>
                <a:tc rowSpan="5">
                  <a:txBody>
                    <a:bodyPr/>
                    <a:lstStyle/>
                    <a:p>
                      <a:r>
                        <a:rPr lang="el-GR" sz="8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p>
                      <a:pPr marL="50165" marR="324485" algn="just">
                        <a:lnSpc>
                          <a:spcPct val="103000"/>
                        </a:lnSpc>
                        <a:spcBef>
                          <a:spcPts val="695"/>
                        </a:spcBef>
                        <a:spcAft>
                          <a:spcPts val="0"/>
                        </a:spcAft>
                      </a:pP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ΞΕΝΩΝ ΓΛΩΣΣΩΝ</a:t>
                      </a:r>
                      <a:r>
                        <a:rPr lang="el-GR" sz="800" b="1" spc="5"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ΚΑΙ ΕΥΡΩΠΑΪΚΩΝ</a:t>
                      </a:r>
                      <a:r>
                        <a:rPr lang="el-GR" sz="800" b="1" spc="5"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ΣΠΟΥ∆ΩΝ</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D1E2"/>
                    </a:solidFill>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ΑΓΓΛΙΚΑ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BCD1E2"/>
                    </a:solidFill>
                  </a:tcPr>
                </a:tc>
                <a:tc>
                  <a:txBody>
                    <a:bodyPr/>
                    <a:lstStyle/>
                    <a:p>
                      <a:pPr marL="10985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ΛΑΤΙΝΙΚΑ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D1E2"/>
                    </a:solidFill>
                  </a:tcPr>
                </a:tc>
                <a:extLst>
                  <a:ext uri="{0D108BD9-81ED-4DB2-BD59-A6C34878D82A}">
                    <a16:rowId xmlns:a16="http://schemas.microsoft.com/office/drawing/2014/main" val="3800631770"/>
                  </a:ext>
                </a:extLst>
              </a:tr>
              <a:tr h="123974">
                <a:tc vMerge="1">
                  <a:txBody>
                    <a:bodyPr/>
                    <a:lstStyle/>
                    <a:p>
                      <a:endParaRPr lang="en-CY"/>
                    </a:p>
                  </a:txBody>
                  <a:tcPr/>
                </a:tc>
                <a:tc vMerge="1">
                  <a:txBody>
                    <a:bodyPr/>
                    <a:lstStyle/>
                    <a:p>
                      <a:endParaRPr lang="en-CY"/>
                    </a:p>
                  </a:txBody>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ΙΣΤΟΡΙΑ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BCD1E2"/>
                    </a:solidFill>
                  </a:tcPr>
                </a:tc>
                <a:tc>
                  <a:txBody>
                    <a:bodyPr/>
                    <a:lstStyle/>
                    <a:p>
                      <a:pPr marL="10985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ΓΑΛΛΙΚΑ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D1E2"/>
                    </a:solidFill>
                  </a:tcPr>
                </a:tc>
                <a:extLst>
                  <a:ext uri="{0D108BD9-81ED-4DB2-BD59-A6C34878D82A}">
                    <a16:rowId xmlns:a16="http://schemas.microsoft.com/office/drawing/2014/main" val="723850020"/>
                  </a:ext>
                </a:extLst>
              </a:tr>
              <a:tr h="123974">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BCD1E2"/>
                    </a:solidFill>
                  </a:tcPr>
                </a:tc>
                <a:tc>
                  <a:txBody>
                    <a:bodyPr/>
                    <a:lstStyle/>
                    <a:p>
                      <a:pPr marL="109855">
                        <a:spcBef>
                          <a:spcPts val="115"/>
                        </a:spcBef>
                        <a:spcAft>
                          <a:spcPts val="0"/>
                        </a:spcAft>
                      </a:pPr>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ΑΛΛΗ</a:t>
                      </a:r>
                      <a:r>
                        <a:rPr lang="el-GR" sz="800" spc="25"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ΞΕΝΗ</a:t>
                      </a:r>
                      <a:r>
                        <a:rPr lang="el-GR" sz="800" spc="25"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ΓΛΩΣΣΑ</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D1E2"/>
                    </a:solidFill>
                  </a:tcPr>
                </a:tc>
                <a:extLst>
                  <a:ext uri="{0D108BD9-81ED-4DB2-BD59-A6C34878D82A}">
                    <a16:rowId xmlns:a16="http://schemas.microsoft.com/office/drawing/2014/main" val="585550195"/>
                  </a:ext>
                </a:extLst>
              </a:tr>
              <a:tr h="123974">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BCD1E2"/>
                    </a:solidFill>
                  </a:tcPr>
                </a:tc>
                <a:tc>
                  <a:txBody>
                    <a:bodyPr/>
                    <a:lstStyle/>
                    <a:p>
                      <a:pPr marL="10985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ΑΡΧΑΙΑ</a:t>
                      </a:r>
                      <a:r>
                        <a:rPr lang="el-GR" sz="800" spc="5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ΕΛΛΗΝΙΚΑ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D1E2"/>
                    </a:solidFill>
                  </a:tcPr>
                </a:tc>
                <a:extLst>
                  <a:ext uri="{0D108BD9-81ED-4DB2-BD59-A6C34878D82A}">
                    <a16:rowId xmlns:a16="http://schemas.microsoft.com/office/drawing/2014/main" val="1132935346"/>
                  </a:ext>
                </a:extLst>
              </a:tr>
              <a:tr h="457069">
                <a:tc vMerge="1">
                  <a:txBody>
                    <a:bodyPr/>
                    <a:lstStyle/>
                    <a:p>
                      <a:endParaRPr lang="en-CY"/>
                    </a:p>
                  </a:txBody>
                  <a:tcPr/>
                </a:tc>
                <a:tc vMerge="1">
                  <a:txBody>
                    <a:bodyPr/>
                    <a:lstStyle/>
                    <a:p>
                      <a:endParaRPr lang="en-CY"/>
                    </a:p>
                  </a:txBody>
                  <a:tcPr/>
                </a:tc>
                <a:tc>
                  <a:txBody>
                    <a:bodyPr/>
                    <a:lstStyle/>
                    <a:p>
                      <a:r>
                        <a:rPr lang="el-GR" sz="800" dirty="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BCD1E2"/>
                    </a:solidFill>
                  </a:tcPr>
                </a:tc>
                <a:tc>
                  <a:txBody>
                    <a:bodyPr/>
                    <a:lstStyle/>
                    <a:p>
                      <a:pPr marL="109855">
                        <a:spcBef>
                          <a:spcPts val="115"/>
                        </a:spcBef>
                        <a:spcAft>
                          <a:spcPts val="0"/>
                        </a:spcAft>
                      </a:pPr>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ΟΙΚΟΝΟΜΙΚΑ</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D1E2"/>
                    </a:solidFill>
                  </a:tcPr>
                </a:tc>
                <a:extLst>
                  <a:ext uri="{0D108BD9-81ED-4DB2-BD59-A6C34878D82A}">
                    <a16:rowId xmlns:a16="http://schemas.microsoft.com/office/drawing/2014/main" val="3629564484"/>
                  </a:ext>
                </a:extLst>
              </a:tr>
              <a:tr h="123974">
                <a:tc rowSpan="9">
                  <a:txBody>
                    <a:bodyPr/>
                    <a:lstStyle/>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pPr>
                        <a:spcBef>
                          <a:spcPts val="55"/>
                        </a:spcBef>
                      </a:pPr>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pPr marL="38100" algn="ct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3</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dash"/>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0A4A6"/>
                    </a:solidFill>
                  </a:tcPr>
                </a:tc>
                <a:tc rowSpan="9">
                  <a:txBody>
                    <a:bodyPr/>
                    <a:lstStyle/>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pPr marL="50165">
                        <a:lnSpc>
                          <a:spcPct val="103000"/>
                        </a:lnSpc>
                        <a:spcBef>
                          <a:spcPts val="730"/>
                        </a:spcBef>
                        <a:spcAft>
                          <a:spcPts val="0"/>
                        </a:spcAft>
                      </a:pP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ΘΕΤΙΚΩΝ</a:t>
                      </a:r>
                      <a:r>
                        <a:rPr lang="el-GR" sz="800" b="1" spc="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ΕΠΙΣΤΗΜΩΝ</a:t>
                      </a:r>
                      <a:r>
                        <a:rPr lang="el-GR" sz="800" b="1" spc="-18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ΒΙΟΕΠΙΣΤΗΜΩΝ</a:t>
                      </a:r>
                      <a:r>
                        <a:rPr lang="el-GR" sz="800" b="1" spc="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ΠΛΗΡΟΦΟΡΙΚΗΣ</a:t>
                      </a:r>
                      <a:r>
                        <a:rPr lang="el-GR" sz="800" b="1" spc="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ΤΕΧΝΟΛΟΓΙΑΣ</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0A4A6"/>
                    </a:solidFill>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ΜΑΘΗΜΑΤΙΚΑ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E0A4A6"/>
                    </a:solidFill>
                  </a:tcPr>
                </a:tc>
                <a:tc>
                  <a:txBody>
                    <a:bodyPr/>
                    <a:lstStyle/>
                    <a:p>
                      <a:pPr marL="10985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ΧΗΜΕΙΑ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0A4A6"/>
                    </a:solidFill>
                  </a:tcPr>
                </a:tc>
                <a:extLst>
                  <a:ext uri="{0D108BD9-81ED-4DB2-BD59-A6C34878D82A}">
                    <a16:rowId xmlns:a16="http://schemas.microsoft.com/office/drawing/2014/main" val="3434275913"/>
                  </a:ext>
                </a:extLst>
              </a:tr>
              <a:tr h="123974">
                <a:tc vMerge="1">
                  <a:txBody>
                    <a:bodyPr/>
                    <a:lstStyle/>
                    <a:p>
                      <a:endParaRPr lang="en-CY"/>
                    </a:p>
                  </a:txBody>
                  <a:tcPr/>
                </a:tc>
                <a:tc vMerge="1">
                  <a:txBody>
                    <a:bodyPr/>
                    <a:lstStyle/>
                    <a:p>
                      <a:endParaRPr lang="en-CY"/>
                    </a:p>
                  </a:txBody>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ΦΥΣΙΚΗ</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E0A4A6"/>
                    </a:solidFill>
                  </a:tcPr>
                </a:tc>
                <a:tc>
                  <a:txBody>
                    <a:bodyPr/>
                    <a:lstStyle/>
                    <a:p>
                      <a:pPr marL="10985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ΒΙΟΛΟΓΙΑ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0A4A6"/>
                    </a:solidFill>
                  </a:tcPr>
                </a:tc>
                <a:extLst>
                  <a:ext uri="{0D108BD9-81ED-4DB2-BD59-A6C34878D82A}">
                    <a16:rowId xmlns:a16="http://schemas.microsoft.com/office/drawing/2014/main" val="1883869611"/>
                  </a:ext>
                </a:extLst>
              </a:tr>
              <a:tr h="247947">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E0A4A6"/>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ΑΓΓΛΙΚΑ</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ή</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ΓΑΛΛΙΚΑ</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ή</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ΑΛΛΗ</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ΞΕΝΗ</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ΓΛΩΣΣΑ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0A4A6"/>
                    </a:solidFill>
                  </a:tcPr>
                </a:tc>
                <a:extLst>
                  <a:ext uri="{0D108BD9-81ED-4DB2-BD59-A6C34878D82A}">
                    <a16:rowId xmlns:a16="http://schemas.microsoft.com/office/drawing/2014/main" val="669499768"/>
                  </a:ext>
                </a:extLst>
              </a:tr>
              <a:tr h="123974">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E0A4A6"/>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∆ΙΚΤΥΑ*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0A4A6"/>
                    </a:solidFill>
                  </a:tcPr>
                </a:tc>
                <a:extLst>
                  <a:ext uri="{0D108BD9-81ED-4DB2-BD59-A6C34878D82A}">
                    <a16:rowId xmlns:a16="http://schemas.microsoft.com/office/drawing/2014/main" val="3682757476"/>
                  </a:ext>
                </a:extLst>
              </a:tr>
              <a:tr h="123974">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E0A4A6"/>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ΠΛΗΡΟΦΟΡΙΚΗ</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0A4A6"/>
                    </a:solidFill>
                  </a:tcPr>
                </a:tc>
                <a:extLst>
                  <a:ext uri="{0D108BD9-81ED-4DB2-BD59-A6C34878D82A}">
                    <a16:rowId xmlns:a16="http://schemas.microsoft.com/office/drawing/2014/main" val="3175782051"/>
                  </a:ext>
                </a:extLst>
              </a:tr>
              <a:tr h="123974">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E0A4A6"/>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ΣΧΕ∆ΙΑΣΜΟΣ</a:t>
                      </a:r>
                      <a:r>
                        <a:rPr lang="el-GR" sz="800" spc="8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και</a:t>
                      </a:r>
                      <a:r>
                        <a:rPr lang="el-GR" sz="800" spc="9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ΤΕΧΝΟΛΟΓΙΑ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0A4A6"/>
                    </a:solidFill>
                  </a:tcPr>
                </a:tc>
                <a:extLst>
                  <a:ext uri="{0D108BD9-81ED-4DB2-BD59-A6C34878D82A}">
                    <a16:rowId xmlns:a16="http://schemas.microsoft.com/office/drawing/2014/main" val="1789853646"/>
                  </a:ext>
                </a:extLst>
              </a:tr>
              <a:tr h="123974">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E0A4A6"/>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ΕΛΕΥΘΕΡΟ</a:t>
                      </a:r>
                      <a:r>
                        <a:rPr lang="el-GR" sz="800" spc="4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a:t>
                      </a:r>
                      <a:r>
                        <a:rPr lang="el-GR" sz="800" spc="4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ΠΡΟΟΠΤΙΚΟ</a:t>
                      </a:r>
                      <a:r>
                        <a:rPr lang="el-GR" sz="800" spc="4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ΣΧΕ∆ΙΟ</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0A4A6"/>
                    </a:solidFill>
                  </a:tcPr>
                </a:tc>
                <a:extLst>
                  <a:ext uri="{0D108BD9-81ED-4DB2-BD59-A6C34878D82A}">
                    <a16:rowId xmlns:a16="http://schemas.microsoft.com/office/drawing/2014/main" val="2725220601"/>
                  </a:ext>
                </a:extLst>
              </a:tr>
              <a:tr h="194122">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E0A4A6"/>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ΑΡΧΙΤΕΚΤΟΝΙΚΟ</a:t>
                      </a:r>
                      <a:r>
                        <a:rPr lang="el-GR" sz="800" spc="5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a:t>
                      </a:r>
                      <a:r>
                        <a:rPr lang="el-GR" sz="800" spc="5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ΤΕΧΝΙΚΟ</a:t>
                      </a:r>
                      <a:r>
                        <a:rPr lang="el-GR" sz="800" spc="5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ΣΧΕ∆ΙΟ</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0A4A6"/>
                    </a:solidFill>
                  </a:tcPr>
                </a:tc>
                <a:extLst>
                  <a:ext uri="{0D108BD9-81ED-4DB2-BD59-A6C34878D82A}">
                    <a16:rowId xmlns:a16="http://schemas.microsoft.com/office/drawing/2014/main" val="469424739"/>
                  </a:ext>
                </a:extLst>
              </a:tr>
              <a:tr h="123974">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E0A4A6"/>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ΓΡΑΦΙΚΕΣ</a:t>
                      </a:r>
                      <a:r>
                        <a:rPr lang="el-GR" sz="800" spc="8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ΤΕΧΝΕΣ</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0A4A6"/>
                    </a:solidFill>
                  </a:tcPr>
                </a:tc>
                <a:extLst>
                  <a:ext uri="{0D108BD9-81ED-4DB2-BD59-A6C34878D82A}">
                    <a16:rowId xmlns:a16="http://schemas.microsoft.com/office/drawing/2014/main" val="1726739371"/>
                  </a:ext>
                </a:extLst>
              </a:tr>
              <a:tr h="247947">
                <a:tc rowSpan="4">
                  <a:txBody>
                    <a:bodyPr/>
                    <a:lstStyle/>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pPr>
                        <a:spcBef>
                          <a:spcPts val="10"/>
                        </a:spcBef>
                      </a:pPr>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pPr marL="38735" algn="ct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4</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dash"/>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D09E"/>
                    </a:solidFill>
                  </a:tcPr>
                </a:tc>
                <a:tc rowSpan="4">
                  <a:txBody>
                    <a:bodyPr/>
                    <a:lstStyle/>
                    <a:p>
                      <a:pPr>
                        <a:spcBef>
                          <a:spcPts val="45"/>
                        </a:spcBef>
                      </a:pPr>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pPr marL="50165">
                        <a:lnSpc>
                          <a:spcPct val="103000"/>
                        </a:lnSpc>
                      </a:pP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ΟΙΚΟΝΟΜΙΚΩΝ</a:t>
                      </a:r>
                      <a:r>
                        <a:rPr lang="el-GR" sz="800" b="1" spc="-18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ΕΠΙΣΤΗΜΩΝ</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D09E"/>
                    </a:solidFill>
                  </a:tcPr>
                </a:tc>
                <a:tc rowSpan="2">
                  <a:txBody>
                    <a:bodyPr/>
                    <a:lstStyle/>
                    <a:p>
                      <a:pPr marL="158115">
                        <a:spcBef>
                          <a:spcPts val="84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ΟΙΚΟΝΟΜΙΚΑ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FED09E"/>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ΟΡΓΑΝΩΣΗ</a:t>
                      </a:r>
                      <a:r>
                        <a:rPr lang="el-GR" sz="800" spc="1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ΚΑΙ</a:t>
                      </a:r>
                      <a:r>
                        <a:rPr lang="el-GR" sz="800" spc="1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∆ΙΟΙΚΗΣΗ</a:t>
                      </a:r>
                      <a:r>
                        <a:rPr lang="el-GR" sz="800" spc="1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ΕΠΙΧΕΙΡΗΣΕΩΝ*</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D09E"/>
                    </a:solidFill>
                  </a:tcPr>
                </a:tc>
                <a:extLst>
                  <a:ext uri="{0D108BD9-81ED-4DB2-BD59-A6C34878D82A}">
                    <a16:rowId xmlns:a16="http://schemas.microsoft.com/office/drawing/2014/main" val="473867973"/>
                  </a:ext>
                </a:extLst>
              </a:tr>
              <a:tr h="123974">
                <a:tc vMerge="1">
                  <a:txBody>
                    <a:bodyPr/>
                    <a:lstStyle/>
                    <a:p>
                      <a:endParaRPr lang="en-CY"/>
                    </a:p>
                  </a:txBody>
                  <a:tcPr/>
                </a:tc>
                <a:tc vMerge="1">
                  <a:txBody>
                    <a:bodyPr/>
                    <a:lstStyle/>
                    <a:p>
                      <a:endParaRPr lang="en-CY"/>
                    </a:p>
                  </a:txBody>
                  <a:tcPr/>
                </a:tc>
                <a:tc vMerge="1">
                  <a:txBody>
                    <a:bodyPr/>
                    <a:lstStyle/>
                    <a:p>
                      <a:endParaRPr lang="en-CY"/>
                    </a:p>
                  </a:txBody>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ΕΜΠΟΡΙΚΑ</a:t>
                      </a:r>
                      <a:r>
                        <a:rPr lang="el-GR" sz="800" spc="-1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a:t>
                      </a:r>
                      <a:r>
                        <a:rPr lang="el-GR" sz="800" spc="-1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MAΡΚΕΤΙΝΓΚ*</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D09E"/>
                    </a:solidFill>
                  </a:tcPr>
                </a:tc>
                <a:extLst>
                  <a:ext uri="{0D108BD9-81ED-4DB2-BD59-A6C34878D82A}">
                    <a16:rowId xmlns:a16="http://schemas.microsoft.com/office/drawing/2014/main" val="174972598"/>
                  </a:ext>
                </a:extLst>
              </a:tr>
              <a:tr h="123974">
                <a:tc vMerge="1">
                  <a:txBody>
                    <a:bodyPr/>
                    <a:lstStyle/>
                    <a:p>
                      <a:endParaRPr lang="en-CY"/>
                    </a:p>
                  </a:txBody>
                  <a:tcPr/>
                </a:tc>
                <a:tc vMerge="1">
                  <a:txBody>
                    <a:bodyPr/>
                    <a:lstStyle/>
                    <a:p>
                      <a:endParaRPr lang="en-CY"/>
                    </a:p>
                  </a:txBody>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ΜΑΘΗΜΑΤΙΚΑ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FED09E"/>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ΠΛΗΡΟΦΟΡΙΚΗ</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D09E"/>
                    </a:solidFill>
                  </a:tcPr>
                </a:tc>
                <a:extLst>
                  <a:ext uri="{0D108BD9-81ED-4DB2-BD59-A6C34878D82A}">
                    <a16:rowId xmlns:a16="http://schemas.microsoft.com/office/drawing/2014/main" val="2998320537"/>
                  </a:ext>
                </a:extLst>
              </a:tr>
              <a:tr h="247947">
                <a:tc vMerge="1">
                  <a:txBody>
                    <a:bodyPr/>
                    <a:lstStyle/>
                    <a:p>
                      <a:endParaRPr lang="en-CY"/>
                    </a:p>
                  </a:txBody>
                  <a:tcPr/>
                </a:tc>
                <a:tc vMerge="1">
                  <a:txBody>
                    <a:bodyPr/>
                    <a:lstStyle/>
                    <a:p>
                      <a:endParaRPr lang="en-CY"/>
                    </a:p>
                  </a:txBody>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ΛΟΓΙΣΤΙΚΗ</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FED09E"/>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ΑΓΓΛΙΚΑ</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ή</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ΓΑΛΛΙΚΑ</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ή</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ΑΛΛΗ</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ΞΕΝΗ</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ΓΛΩΣΣΑ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ED09E"/>
                    </a:solidFill>
                  </a:tcPr>
                </a:tc>
                <a:extLst>
                  <a:ext uri="{0D108BD9-81ED-4DB2-BD59-A6C34878D82A}">
                    <a16:rowId xmlns:a16="http://schemas.microsoft.com/office/drawing/2014/main" val="3085345347"/>
                  </a:ext>
                </a:extLst>
              </a:tr>
              <a:tr h="123974">
                <a:tc rowSpan="8">
                  <a:txBody>
                    <a:bodyPr/>
                    <a:lstStyle/>
                    <a:p>
                      <a:r>
                        <a:rPr lang="el-GR" sz="8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p>
                      <a:pPr marL="163830">
                        <a:spcBef>
                          <a:spcPts val="645"/>
                        </a:spcBef>
                        <a:spcAft>
                          <a:spcPts val="0"/>
                        </a:spcAft>
                      </a:pPr>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5</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dash"/>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FDAA9"/>
                    </a:solidFill>
                  </a:tcPr>
                </a:tc>
                <a:tc rowSpan="8">
                  <a:txBody>
                    <a:bodyPr/>
                    <a:lstStyle/>
                    <a:p>
                      <a:r>
                        <a:rPr lang="el-GR" sz="8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p>
                      <a:pPr>
                        <a:spcBef>
                          <a:spcPts val="45"/>
                        </a:spcBef>
                      </a:pPr>
                      <a:r>
                        <a:rPr lang="el-GR" sz="800" b="1" dirty="0">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p>
                      <a:pPr marL="50165">
                        <a:lnSpc>
                          <a:spcPct val="103000"/>
                        </a:lnSpc>
                      </a:pP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ΕΜΠΟΡΙΟΥ</a:t>
                      </a:r>
                      <a:r>
                        <a:rPr lang="el-GR" sz="800" b="1" spc="5"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ΚΑΙ</a:t>
                      </a:r>
                      <a:r>
                        <a:rPr lang="el-GR" sz="800" b="1" spc="-180"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dirty="0">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ΥΠΗΡΕΣΙΩΝ</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FDAA9"/>
                    </a:solidFill>
                  </a:tcPr>
                </a:tc>
                <a:tc rowSpan="2">
                  <a:txBody>
                    <a:bodyPr/>
                    <a:lstStyle/>
                    <a:p>
                      <a:pPr marL="158115">
                        <a:spcBef>
                          <a:spcPts val="84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ΟΙΚΟΝΟΜΙΚΑ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CFDAA9"/>
                    </a:solidFill>
                  </a:tcPr>
                </a:tc>
                <a:tc>
                  <a:txBody>
                    <a:bodyPr/>
                    <a:lstStyle/>
                    <a:p>
                      <a:pPr marL="10985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ΛΟΓΙΣΤΙΚΗ</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FDAA9"/>
                    </a:solidFill>
                  </a:tcPr>
                </a:tc>
                <a:extLst>
                  <a:ext uri="{0D108BD9-81ED-4DB2-BD59-A6C34878D82A}">
                    <a16:rowId xmlns:a16="http://schemas.microsoft.com/office/drawing/2014/main" val="4073210934"/>
                  </a:ext>
                </a:extLst>
              </a:tr>
              <a:tr h="123974">
                <a:tc vMerge="1">
                  <a:txBody>
                    <a:bodyPr/>
                    <a:lstStyle/>
                    <a:p>
                      <a:endParaRPr lang="en-CY"/>
                    </a:p>
                  </a:txBody>
                  <a:tcPr/>
                </a:tc>
                <a:tc vMerge="1">
                  <a:txBody>
                    <a:bodyPr/>
                    <a:lstStyle/>
                    <a:p>
                      <a:endParaRPr lang="en-CY"/>
                    </a:p>
                  </a:txBody>
                  <a:tcPr/>
                </a:tc>
                <a:tc vMerge="1">
                  <a:txBody>
                    <a:bodyPr/>
                    <a:lstStyle/>
                    <a:p>
                      <a:endParaRPr lang="en-CY"/>
                    </a:p>
                  </a:txBody>
                  <a:tcPr/>
                </a:tc>
                <a:tc>
                  <a:txBody>
                    <a:bodyPr/>
                    <a:lstStyle/>
                    <a:p>
                      <a:pPr marL="10985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ΕΜΠΟΡΙΚΑ</a:t>
                      </a:r>
                      <a:r>
                        <a:rPr lang="el-GR" sz="800" spc="-1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a:t>
                      </a:r>
                      <a:r>
                        <a:rPr lang="el-GR" sz="800" spc="-1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MAΡΚΕΤΙΝΓΚ*</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FDAA9"/>
                    </a:solidFill>
                  </a:tcPr>
                </a:tc>
                <a:extLst>
                  <a:ext uri="{0D108BD9-81ED-4DB2-BD59-A6C34878D82A}">
                    <a16:rowId xmlns:a16="http://schemas.microsoft.com/office/drawing/2014/main" val="1927645919"/>
                  </a:ext>
                </a:extLst>
              </a:tr>
              <a:tr h="247947">
                <a:tc vMerge="1">
                  <a:txBody>
                    <a:bodyPr/>
                    <a:lstStyle/>
                    <a:p>
                      <a:endParaRPr lang="en-CY"/>
                    </a:p>
                  </a:txBody>
                  <a:tcPr/>
                </a:tc>
                <a:tc vMerge="1">
                  <a:txBody>
                    <a:bodyPr/>
                    <a:lstStyle/>
                    <a:p>
                      <a:endParaRPr lang="en-CY"/>
                    </a:p>
                  </a:txBody>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ΑΓΓΛΙΚΑ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CFDAA9"/>
                    </a:solidFill>
                  </a:tcPr>
                </a:tc>
                <a:tc>
                  <a:txBody>
                    <a:bodyPr/>
                    <a:lstStyle/>
                    <a:p>
                      <a:pPr marL="10985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ΟΡΓΑΝΩΣΗ</a:t>
                      </a:r>
                      <a:r>
                        <a:rPr lang="el-GR" sz="800" spc="1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ΚΑΙ</a:t>
                      </a:r>
                      <a:r>
                        <a:rPr lang="el-GR" sz="800" spc="1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∆ΙΟΙΚΗΣΗ</a:t>
                      </a:r>
                      <a:r>
                        <a:rPr lang="el-GR" sz="800" spc="1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ΕΠΙΧΕΙΡΗΣΕΩΝ*</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FDAA9"/>
                    </a:solidFill>
                  </a:tcPr>
                </a:tc>
                <a:extLst>
                  <a:ext uri="{0D108BD9-81ED-4DB2-BD59-A6C34878D82A}">
                    <a16:rowId xmlns:a16="http://schemas.microsoft.com/office/drawing/2014/main" val="4184558740"/>
                  </a:ext>
                </a:extLst>
              </a:tr>
              <a:tr h="123974">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CFDAA9"/>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ΕΦΑΡΜΟΓΕΣ</a:t>
                      </a:r>
                      <a:r>
                        <a:rPr lang="el-GR" sz="800" spc="-4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ΠΛΗΡΟΦΟΡΙΚΗΣ*</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FDAA9"/>
                    </a:solidFill>
                  </a:tcPr>
                </a:tc>
                <a:extLst>
                  <a:ext uri="{0D108BD9-81ED-4DB2-BD59-A6C34878D82A}">
                    <a16:rowId xmlns:a16="http://schemas.microsoft.com/office/drawing/2014/main" val="110322717"/>
                  </a:ext>
                </a:extLst>
              </a:tr>
              <a:tr h="123974">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CFDAA9"/>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ΒΙΟΛΟΓΙΑ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FDAA9"/>
                    </a:solidFill>
                  </a:tcPr>
                </a:tc>
                <a:extLst>
                  <a:ext uri="{0D108BD9-81ED-4DB2-BD59-A6C34878D82A}">
                    <a16:rowId xmlns:a16="http://schemas.microsoft.com/office/drawing/2014/main" val="1044694193"/>
                  </a:ext>
                </a:extLst>
              </a:tr>
              <a:tr h="123974">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CFDAA9"/>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ΣΧΕ∆ΙΑΣΜΟΣ</a:t>
                      </a:r>
                      <a:r>
                        <a:rPr lang="el-GR" sz="800" spc="8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και</a:t>
                      </a:r>
                      <a:r>
                        <a:rPr lang="el-GR" sz="800" spc="9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ΤΕΧΝΟΛΟΓΙΑ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FDAA9"/>
                    </a:solidFill>
                  </a:tcPr>
                </a:tc>
                <a:extLst>
                  <a:ext uri="{0D108BD9-81ED-4DB2-BD59-A6C34878D82A}">
                    <a16:rowId xmlns:a16="http://schemas.microsoft.com/office/drawing/2014/main" val="3611482013"/>
                  </a:ext>
                </a:extLst>
              </a:tr>
              <a:tr h="123974">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CFDAA9"/>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ΓΑΛΛΙΚΑ</a:t>
                      </a:r>
                      <a:r>
                        <a:rPr lang="el-GR" sz="800" spc="1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ή</a:t>
                      </a:r>
                      <a:r>
                        <a:rPr lang="el-GR" sz="800" spc="3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ΑΛΛΗ</a:t>
                      </a:r>
                      <a:r>
                        <a:rPr lang="el-GR" sz="800" spc="1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ΞΕΝΗ</a:t>
                      </a:r>
                      <a:r>
                        <a:rPr lang="el-GR" sz="800" spc="1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ΓΛΩΣΣΑ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FDAA9"/>
                    </a:solidFill>
                  </a:tcPr>
                </a:tc>
                <a:extLst>
                  <a:ext uri="{0D108BD9-81ED-4DB2-BD59-A6C34878D82A}">
                    <a16:rowId xmlns:a16="http://schemas.microsoft.com/office/drawing/2014/main" val="2814562276"/>
                  </a:ext>
                </a:extLst>
              </a:tr>
              <a:tr h="247947">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CFDAA9"/>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ΑΓΩΓΗ</a:t>
                      </a:r>
                      <a:r>
                        <a:rPr lang="el-GR" sz="800" spc="8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ΥΓΕΙΑΣ</a:t>
                      </a:r>
                      <a:r>
                        <a:rPr lang="el-GR" sz="800" spc="8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(ΟΙΚΙΑΚΗ</a:t>
                      </a:r>
                      <a:r>
                        <a:rPr lang="el-GR" sz="800" spc="8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ΟΙΚΟΝΟΜΙΑ)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FDAA9"/>
                    </a:solidFill>
                  </a:tcPr>
                </a:tc>
                <a:extLst>
                  <a:ext uri="{0D108BD9-81ED-4DB2-BD59-A6C34878D82A}">
                    <a16:rowId xmlns:a16="http://schemas.microsoft.com/office/drawing/2014/main" val="1592666551"/>
                  </a:ext>
                </a:extLst>
              </a:tr>
              <a:tr h="123974">
                <a:tc rowSpan="6">
                  <a:txBody>
                    <a:bodyPr/>
                    <a:lstStyle/>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pPr>
                        <a:spcBef>
                          <a:spcPts val="40"/>
                        </a:spcBef>
                      </a:pPr>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pPr marL="38735" algn="ct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6</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dash"/>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AECC"/>
                    </a:solidFill>
                  </a:tcPr>
                </a:tc>
                <a:tc rowSpan="6">
                  <a:txBody>
                    <a:bodyPr/>
                    <a:lstStyle/>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pPr>
                        <a:spcBef>
                          <a:spcPts val="40"/>
                        </a:spcBef>
                      </a:pPr>
                      <a:r>
                        <a:rPr lang="el-GR" sz="800" b="1">
                          <a:effectLst/>
                          <a:latin typeface="Arial" panose="020B0604020202020204" pitchFamily="34"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p>
                      <a:pPr marL="50165"/>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ΚΑΛΩΝ</a:t>
                      </a:r>
                      <a:r>
                        <a:rPr lang="el-GR" sz="800" b="1" spc="75">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 </a:t>
                      </a:r>
                      <a:r>
                        <a:rPr lang="el-GR" sz="800" b="1">
                          <a:solidFill>
                            <a:srgbClr val="231F20"/>
                          </a:solidFill>
                          <a:effectLst/>
                          <a:latin typeface="Arial" panose="020B0604020202020204" pitchFamily="34" charset="0"/>
                          <a:ea typeface="Microsoft Sans Serif" panose="020B0604020202020204" pitchFamily="34" charset="0"/>
                          <a:cs typeface="Microsoft Sans Serif" panose="020B0604020202020204" pitchFamily="34" charset="0"/>
                        </a:rPr>
                        <a:t>ΤΕΧΝΩΝ</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AECC"/>
                    </a:solidFill>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ΘΕΜΑΤΑ</a:t>
                      </a:r>
                      <a:r>
                        <a:rPr lang="el-GR" sz="800" spc="-1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ΤΕΧΝΗΣ*</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a:noFill/>
                    </a:lnB>
                    <a:solidFill>
                      <a:srgbClr val="BDAECC"/>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ΕΙΚΑΣΤΙΚΕΣ</a:t>
                      </a:r>
                      <a:r>
                        <a:rPr lang="el-GR" sz="800" spc="14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ΕΦΑΡΜΟΓΕΣ</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AECC"/>
                    </a:solidFill>
                  </a:tcPr>
                </a:tc>
                <a:extLst>
                  <a:ext uri="{0D108BD9-81ED-4DB2-BD59-A6C34878D82A}">
                    <a16:rowId xmlns:a16="http://schemas.microsoft.com/office/drawing/2014/main" val="2006559989"/>
                  </a:ext>
                </a:extLst>
              </a:tr>
              <a:tr h="123974">
                <a:tc vMerge="1">
                  <a:txBody>
                    <a:bodyPr/>
                    <a:lstStyle/>
                    <a:p>
                      <a:endParaRPr lang="en-CY"/>
                    </a:p>
                  </a:txBody>
                  <a:tcPr/>
                </a:tc>
                <a:tc vMerge="1">
                  <a:txBody>
                    <a:bodyPr/>
                    <a:lstStyle/>
                    <a:p>
                      <a:endParaRPr lang="en-CY"/>
                    </a:p>
                  </a:txBody>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ΘΕΑΤΡΟΛΟΓΙΑ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BDAECC"/>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ΕΛΕΥΘΕΡΟ</a:t>
                      </a:r>
                      <a:r>
                        <a:rPr lang="el-GR" sz="800" spc="4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a:t>
                      </a:r>
                      <a:r>
                        <a:rPr lang="el-GR" sz="800" spc="4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ΠΡΟΟΠΤΙΚΟ</a:t>
                      </a:r>
                      <a:r>
                        <a:rPr lang="el-GR" sz="800" spc="4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ΣΧΕ∆ΙΟ</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AECC"/>
                    </a:solidFill>
                  </a:tcPr>
                </a:tc>
                <a:extLst>
                  <a:ext uri="{0D108BD9-81ED-4DB2-BD59-A6C34878D82A}">
                    <a16:rowId xmlns:a16="http://schemas.microsoft.com/office/drawing/2014/main" val="2721933005"/>
                  </a:ext>
                </a:extLst>
              </a:tr>
              <a:tr h="194122">
                <a:tc vMerge="1">
                  <a:txBody>
                    <a:bodyPr/>
                    <a:lstStyle/>
                    <a:p>
                      <a:endParaRPr lang="en-CY"/>
                    </a:p>
                  </a:txBody>
                  <a:tcPr/>
                </a:tc>
                <a:tc vMerge="1">
                  <a:txBody>
                    <a:bodyPr/>
                    <a:lstStyle/>
                    <a:p>
                      <a:endParaRPr lang="en-CY"/>
                    </a:p>
                  </a:txBody>
                  <a:tcPr/>
                </a:tc>
                <a:tc>
                  <a:txBody>
                    <a:bodyPr/>
                    <a:lstStyle/>
                    <a:p>
                      <a:pPr marL="158115">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ΙΣΤΟΡΙΑ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BDAECC"/>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ΜΟΥΣΙΚΕΣ</a:t>
                      </a:r>
                      <a:r>
                        <a:rPr lang="el-GR" sz="800" spc="1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ΕΦΑΡΜΟΓΕΣ*/ΜΟΥΣΙΚΗ**</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AECC"/>
                    </a:solidFill>
                  </a:tcPr>
                </a:tc>
                <a:extLst>
                  <a:ext uri="{0D108BD9-81ED-4DB2-BD59-A6C34878D82A}">
                    <a16:rowId xmlns:a16="http://schemas.microsoft.com/office/drawing/2014/main" val="1787837956"/>
                  </a:ext>
                </a:extLst>
              </a:tr>
              <a:tr h="247947">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BDAECC"/>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ΑΓΓΛΙΚΑ</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ή</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ΓΑΛΛΙΚΑ</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ή</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ΑΛΛΗ</a:t>
                      </a:r>
                      <a:r>
                        <a:rPr lang="el-GR" sz="800" spc="3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ΞΕΝΗ</a:t>
                      </a:r>
                      <a:r>
                        <a:rPr lang="el-GR" sz="800" spc="2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ΓΛΩΣΣΑ</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AECC"/>
                    </a:solidFill>
                  </a:tcPr>
                </a:tc>
                <a:extLst>
                  <a:ext uri="{0D108BD9-81ED-4DB2-BD59-A6C34878D82A}">
                    <a16:rowId xmlns:a16="http://schemas.microsoft.com/office/drawing/2014/main" val="4221933288"/>
                  </a:ext>
                </a:extLst>
              </a:tr>
              <a:tr h="194122">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a:noFill/>
                    </a:lnB>
                    <a:solidFill>
                      <a:srgbClr val="BDAECC"/>
                    </a:solidFill>
                  </a:tcPr>
                </a:tc>
                <a:tc>
                  <a:txBody>
                    <a:bodyPr/>
                    <a:lstStyle/>
                    <a:p>
                      <a:pPr marL="110490">
                        <a:spcBef>
                          <a:spcPts val="115"/>
                        </a:spcBef>
                        <a:spcAft>
                          <a:spcPts val="0"/>
                        </a:spcAft>
                      </a:pP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ΦΩΤΟΓΡΑΦΙΑ</a:t>
                      </a:r>
                      <a:r>
                        <a:rPr lang="el-GR" sz="800" spc="-3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(µόνο</a:t>
                      </a:r>
                      <a:r>
                        <a:rPr lang="el-GR" sz="800" spc="-7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στη</a:t>
                      </a:r>
                      <a:r>
                        <a:rPr lang="el-GR" sz="800" spc="-75">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Β΄</a:t>
                      </a:r>
                      <a:r>
                        <a:rPr lang="el-GR" sz="800" spc="-7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Λυκείου)</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AECC"/>
                    </a:solidFill>
                  </a:tcPr>
                </a:tc>
                <a:extLst>
                  <a:ext uri="{0D108BD9-81ED-4DB2-BD59-A6C34878D82A}">
                    <a16:rowId xmlns:a16="http://schemas.microsoft.com/office/drawing/2014/main" val="1727719817"/>
                  </a:ext>
                </a:extLst>
              </a:tr>
              <a:tr h="247947">
                <a:tc vMerge="1">
                  <a:txBody>
                    <a:bodyPr/>
                    <a:lstStyle/>
                    <a:p>
                      <a:endParaRPr lang="en-CY"/>
                    </a:p>
                  </a:txBody>
                  <a:tcPr/>
                </a:tc>
                <a:tc vMerge="1">
                  <a:txBody>
                    <a:bodyPr/>
                    <a:lstStyle/>
                    <a:p>
                      <a:endParaRPr lang="en-CY"/>
                    </a:p>
                  </a:txBody>
                  <a:tcPr/>
                </a:tc>
                <a:tc>
                  <a:txBody>
                    <a:bodyPr/>
                    <a:lstStyle/>
                    <a:p>
                      <a:r>
                        <a:rPr lang="el-GR" sz="800">
                          <a:effectLst/>
                          <a:latin typeface="Times New Roman" panose="02020603050405020304" pitchFamily="18" charset="0"/>
                          <a:ea typeface="Microsoft Sans Serif" panose="020B0604020202020204" pitchFamily="34" charset="0"/>
                          <a:cs typeface="Microsoft Sans Serif" panose="020B0604020202020204" pitchFamily="34" charset="0"/>
                        </a:rPr>
                        <a:t> </a:t>
                      </a:r>
                      <a:endParaRPr lang="en-CY" sz="80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BDAECC"/>
                    </a:solidFill>
                  </a:tcPr>
                </a:tc>
                <a:tc>
                  <a:txBody>
                    <a:bodyPr/>
                    <a:lstStyle/>
                    <a:p>
                      <a:pPr marL="110490">
                        <a:spcBef>
                          <a:spcPts val="115"/>
                        </a:spcBef>
                        <a:spcAft>
                          <a:spcPts val="0"/>
                        </a:spcAft>
                      </a:pPr>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ΓΡΑΦΙΣΤΙΚΕΣ</a:t>
                      </a:r>
                      <a:r>
                        <a:rPr lang="el-GR" sz="800" spc="-65"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ΕΦΑΡΜΟΓΕΣ*</a:t>
                      </a:r>
                      <a:r>
                        <a:rPr lang="el-GR" sz="800" spc="-15"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(µόνο</a:t>
                      </a:r>
                      <a:r>
                        <a:rPr lang="el-GR" sz="800" spc="-6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στη</a:t>
                      </a:r>
                      <a:r>
                        <a:rPr lang="el-GR" sz="800" spc="-65"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Γ΄</a:t>
                      </a:r>
                      <a:r>
                        <a:rPr lang="el-GR" sz="800" spc="-6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 </a:t>
                      </a:r>
                      <a:r>
                        <a:rPr lang="el-GR" sz="800" dirty="0">
                          <a:solidFill>
                            <a:srgbClr val="231F20"/>
                          </a:solidFill>
                          <a:effectLst/>
                          <a:latin typeface="Trebuchet MS" panose="020B0603020202020204" pitchFamily="34" charset="0"/>
                          <a:ea typeface="Microsoft Sans Serif" panose="020B0604020202020204" pitchFamily="34" charset="0"/>
                          <a:cs typeface="Arial" panose="020B0604020202020204" pitchFamily="34" charset="0"/>
                        </a:rPr>
                        <a:t>Λυκείου)</a:t>
                      </a:r>
                      <a:endParaRPr lang="en-CY" sz="800" dirty="0">
                        <a:effectLst/>
                        <a:latin typeface="Microsoft Sans Serif" panose="020B0604020202020204" pitchFamily="34" charset="0"/>
                        <a:ea typeface="Microsoft Sans Serif" panose="020B0604020202020204" pitchFamily="34" charset="0"/>
                        <a:cs typeface="Arial" panose="020B0604020202020204" pitchFamily="34"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dash"/>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DAECC"/>
                    </a:solidFill>
                  </a:tcPr>
                </a:tc>
                <a:extLst>
                  <a:ext uri="{0D108BD9-81ED-4DB2-BD59-A6C34878D82A}">
                    <a16:rowId xmlns:a16="http://schemas.microsoft.com/office/drawing/2014/main" val="1817015520"/>
                  </a:ext>
                </a:extLst>
              </a:tr>
            </a:tbl>
          </a:graphicData>
        </a:graphic>
      </p:graphicFrame>
    </p:spTree>
    <p:extLst>
      <p:ext uri="{BB962C8B-B14F-4D97-AF65-F5344CB8AC3E}">
        <p14:creationId xmlns:p14="http://schemas.microsoft.com/office/powerpoint/2010/main" val="86000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93963"/>
            <a:ext cx="3691753" cy="461665"/>
          </a:xfrm>
          <a:prstGeom prst="rect">
            <a:avLst/>
          </a:prstGeom>
        </p:spPr>
        <p:txBody>
          <a:bodyPr wrap="square">
            <a:spAutoFit/>
          </a:bodyPr>
          <a:lstStyle/>
          <a:p>
            <a:r>
              <a:rPr lang="el-GR" sz="2400" b="1" dirty="0">
                <a:solidFill>
                  <a:srgbClr val="00B0F0"/>
                </a:solidFill>
              </a:rPr>
              <a:t>Ιδιότητες  Εαυτού</a:t>
            </a:r>
            <a:r>
              <a:rPr lang="el-GR" b="1" dirty="0">
                <a:solidFill>
                  <a:srgbClr val="00B0F0"/>
                </a:solidFill>
              </a:rPr>
              <a:t>:</a:t>
            </a:r>
            <a:endParaRPr lang="en-GB"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6199" y="8951"/>
            <a:ext cx="6316699" cy="6849049"/>
          </a:xfrm>
        </p:spPr>
      </p:pic>
    </p:spTree>
    <p:extLst>
      <p:ext uri="{BB962C8B-B14F-4D97-AF65-F5344CB8AC3E}">
        <p14:creationId xmlns:p14="http://schemas.microsoft.com/office/powerpoint/2010/main" val="2392877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63213317"/>
              </p:ext>
            </p:extLst>
          </p:nvPr>
        </p:nvGraphicFramePr>
        <p:xfrm>
          <a:off x="963879" y="1704790"/>
          <a:ext cx="10296788" cy="4988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143001" y="2568"/>
            <a:ext cx="9905998" cy="1478570"/>
          </a:xfrm>
        </p:spPr>
        <p:txBody>
          <a:bodyPr>
            <a:normAutofit/>
          </a:bodyPr>
          <a:lstStyle/>
          <a:p>
            <a:pPr algn="ctr">
              <a:defRPr/>
            </a:pPr>
            <a:r>
              <a:rPr lang="el-GR" sz="3200" dirty="0">
                <a:latin typeface="+mn-lt"/>
                <a:cs typeface="Arial" panose="020B0604020202020204" pitchFamily="34" charset="0"/>
              </a:rPr>
              <a:t>Κ1 – ΚΑΤΕΥΘΥΝΣΗ ΚΛΑΣΙΚΩΝ ΚΑΙ ΑΝΘΡΩΠΙΣΤΙΚΩΝ ΣΠΟΥΔΩΝ</a:t>
            </a:r>
          </a:p>
        </p:txBody>
      </p:sp>
      <p:sp>
        <p:nvSpPr>
          <p:cNvPr id="2" name="Footer Placeholder 1"/>
          <p:cNvSpPr>
            <a:spLocks noGrp="1"/>
          </p:cNvSpPr>
          <p:nvPr>
            <p:ph type="ftr" sz="quarter" idx="11"/>
          </p:nvPr>
        </p:nvSpPr>
        <p:spPr/>
        <p:txBody>
          <a:bodyPr/>
          <a:lstStyle/>
          <a:p>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1" y="111615"/>
            <a:ext cx="9905998" cy="1478570"/>
          </a:xfrm>
        </p:spPr>
        <p:txBody>
          <a:bodyPr>
            <a:normAutofit/>
          </a:bodyPr>
          <a:lstStyle/>
          <a:p>
            <a:pPr algn="ctr">
              <a:defRPr/>
            </a:pPr>
            <a:r>
              <a:rPr lang="el-GR" sz="3200" dirty="0">
                <a:latin typeface="+mn-lt"/>
                <a:cs typeface="Arial" panose="020B0604020202020204" pitchFamily="34" charset="0"/>
              </a:rPr>
              <a:t>Κ2 – ΚΑΤΕΥΘΥΝΣΗ ΞΕΝΩΝ ΓΛΩΣΣΩΝ ΚΑΙ ΑΝΘΡΩΠΙΣΤΙΚΩΝ ΣΠΟΥΔΩΝ</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489385900"/>
              </p:ext>
            </p:extLst>
          </p:nvPr>
        </p:nvGraphicFramePr>
        <p:xfrm>
          <a:off x="867229" y="1787235"/>
          <a:ext cx="10444237" cy="4959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785" y="260353"/>
            <a:ext cx="10508776" cy="936625"/>
          </a:xfrm>
        </p:spPr>
        <p:txBody>
          <a:bodyPr>
            <a:noAutofit/>
          </a:bodyPr>
          <a:lstStyle/>
          <a:p>
            <a:pPr algn="ctr" eaLnBrk="1" hangingPunct="1"/>
            <a:r>
              <a:rPr kumimoji="0" lang="el-GR" altLang="el-GR" sz="3200" b="0" i="0" u="none" strike="noStrike" kern="1200" cap="all" spc="0" normalizeH="0" baseline="0" noProof="0" dirty="0">
                <a:ln>
                  <a:noFill/>
                </a:ln>
                <a:solidFill>
                  <a:prstClr val="black"/>
                </a:solidFill>
                <a:effectLst/>
                <a:uLnTx/>
                <a:uFillTx/>
                <a:latin typeface="Calibri" panose="020F0502020204030204"/>
                <a:ea typeface="+mj-ea"/>
                <a:cs typeface="Arial" panose="020B0604020202020204" pitchFamily="34" charset="0"/>
              </a:rPr>
              <a:t>ΚΑΤΕΥΘΥΝΣΕΙΣ ΚΑΙ ΕΝΔΕΙΚΤΙΚΕΣ ΣΠΟΥΔΕΣ</a:t>
            </a:r>
            <a:endParaRPr lang="en-GB" altLang="el-GR" b="1" dirty="0">
              <a:solidFill>
                <a:srgbClr val="00206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7637587"/>
              </p:ext>
            </p:extLst>
          </p:nvPr>
        </p:nvGraphicFramePr>
        <p:xfrm>
          <a:off x="253999" y="1196978"/>
          <a:ext cx="11751734" cy="5508622"/>
        </p:xfrm>
        <a:graphic>
          <a:graphicData uri="http://schemas.openxmlformats.org/drawingml/2006/table">
            <a:tbl>
              <a:tblPr firstRow="1" bandRow="1">
                <a:tableStyleId>{5C22544A-7EE6-4342-B048-85BDC9FD1C3A}</a:tableStyleId>
              </a:tblPr>
              <a:tblGrid>
                <a:gridCol w="5875867">
                  <a:extLst>
                    <a:ext uri="{9D8B030D-6E8A-4147-A177-3AD203B41FA5}">
                      <a16:colId xmlns:a16="http://schemas.microsoft.com/office/drawing/2014/main" val="20000"/>
                    </a:ext>
                  </a:extLst>
                </a:gridCol>
                <a:gridCol w="5875867">
                  <a:extLst>
                    <a:ext uri="{9D8B030D-6E8A-4147-A177-3AD203B41FA5}">
                      <a16:colId xmlns:a16="http://schemas.microsoft.com/office/drawing/2014/main" val="20001"/>
                    </a:ext>
                  </a:extLst>
                </a:gridCol>
              </a:tblGrid>
              <a:tr h="2188714">
                <a:tc>
                  <a:txBody>
                    <a:bodyPr/>
                    <a:lstStyle/>
                    <a:p>
                      <a:pPr algn="ctr">
                        <a:lnSpc>
                          <a:spcPct val="115000"/>
                        </a:lnSpc>
                        <a:spcAft>
                          <a:spcPts val="0"/>
                        </a:spcAft>
                      </a:pPr>
                      <a:r>
                        <a:rPr lang="el-GR" sz="2800" b="1" dirty="0">
                          <a:effectLst/>
                          <a:latin typeface="+mn-lt"/>
                          <a:ea typeface="Calibri" panose="020F0502020204030204" pitchFamily="34" charset="0"/>
                          <a:cs typeface="Times New Roman" panose="02020603050405020304" pitchFamily="18" charset="0"/>
                        </a:rPr>
                        <a:t>ΚΑΤΕΥΘΥΝΣΗ 1: </a:t>
                      </a:r>
                    </a:p>
                    <a:p>
                      <a:pPr algn="ctr">
                        <a:lnSpc>
                          <a:spcPct val="115000"/>
                        </a:lnSpc>
                        <a:spcAft>
                          <a:spcPts val="0"/>
                        </a:spcAft>
                      </a:pPr>
                      <a:r>
                        <a:rPr lang="el-GR" sz="2400" b="1" dirty="0">
                          <a:effectLst/>
                          <a:latin typeface="+mn-lt"/>
                          <a:ea typeface="Calibri" panose="020F0502020204030204" pitchFamily="34" charset="0"/>
                          <a:cs typeface="Times New Roman" panose="02020603050405020304" pitchFamily="18" charset="0"/>
                        </a:rPr>
                        <a:t>ΚΛΑΣΙΚΩΝ ΚΑΙ ΑΝΘΡΩΠΙΣΤΙΚΩΝ ΣΠΟΥΔΩΝ</a:t>
                      </a:r>
                      <a:endParaRPr lang="en-GB" sz="2400" dirty="0">
                        <a:effectLst/>
                        <a:latin typeface="+mn-lt"/>
                        <a:ea typeface="Calibri" panose="020F0502020204030204" pitchFamily="34" charset="0"/>
                        <a:cs typeface="Times New Roman" panose="02020603050405020304" pitchFamily="18" charset="0"/>
                      </a:endParaRPr>
                    </a:p>
                  </a:txBody>
                  <a:tcPr marL="38581" marR="38581" marT="0" marB="0"/>
                </a:tc>
                <a:tc>
                  <a:txBody>
                    <a:bodyPr/>
                    <a:lstStyle/>
                    <a:p>
                      <a:pPr algn="ctr">
                        <a:lnSpc>
                          <a:spcPct val="115000"/>
                        </a:lnSpc>
                        <a:spcAft>
                          <a:spcPts val="0"/>
                        </a:spcAft>
                      </a:pPr>
                      <a:r>
                        <a:rPr lang="el-GR" sz="2800" b="1" dirty="0">
                          <a:effectLst/>
                          <a:latin typeface="+mn-lt"/>
                          <a:ea typeface="Calibri" panose="020F0502020204030204" pitchFamily="34" charset="0"/>
                          <a:cs typeface="Times New Roman" panose="02020603050405020304" pitchFamily="18" charset="0"/>
                        </a:rPr>
                        <a:t>ΚΑΤΕΥΘΥΝΣΗ 2:</a:t>
                      </a:r>
                    </a:p>
                    <a:p>
                      <a:pPr algn="ctr">
                        <a:lnSpc>
                          <a:spcPct val="115000"/>
                        </a:lnSpc>
                        <a:spcAft>
                          <a:spcPts val="0"/>
                        </a:spcAft>
                      </a:pPr>
                      <a:r>
                        <a:rPr lang="el-GR" sz="2400" b="1" dirty="0">
                          <a:effectLst/>
                          <a:latin typeface="+mn-lt"/>
                          <a:ea typeface="Calibri" panose="020F0502020204030204" pitchFamily="34" charset="0"/>
                          <a:cs typeface="Times New Roman" panose="02020603050405020304" pitchFamily="18" charset="0"/>
                        </a:rPr>
                        <a:t>ΞΕΝΩΝ ΓΛΩΣΣΩΝ ΚΑΙ ΕΥΡΩΠΑΙΚΩΝ ΣΠΟΥΔΩΝ</a:t>
                      </a:r>
                      <a:endParaRPr lang="en-GB" sz="2400" dirty="0">
                        <a:effectLst/>
                        <a:latin typeface="+mn-lt"/>
                        <a:ea typeface="Calibri" panose="020F0502020204030204" pitchFamily="34" charset="0"/>
                        <a:cs typeface="Times New Roman" panose="02020603050405020304" pitchFamily="18" charset="0"/>
                      </a:endParaRPr>
                    </a:p>
                  </a:txBody>
                  <a:tcPr marL="38581" marR="38581" marT="0" marB="0"/>
                </a:tc>
                <a:extLst>
                  <a:ext uri="{0D108BD9-81ED-4DB2-BD59-A6C34878D82A}">
                    <a16:rowId xmlns:a16="http://schemas.microsoft.com/office/drawing/2014/main" val="10000"/>
                  </a:ext>
                </a:extLst>
              </a:tr>
              <a:tr h="3319908">
                <a:tc gridSpan="2">
                  <a:txBody>
                    <a:bodyPr/>
                    <a:lstStyle/>
                    <a:p>
                      <a:pPr algn="ctr"/>
                      <a:endParaRPr lang="en-GB" sz="2800" b="1" dirty="0">
                        <a:solidFill>
                          <a:schemeClr val="accent2">
                            <a:lumMod val="50000"/>
                          </a:schemeClr>
                        </a:solidFill>
                        <a:latin typeface="+mn-lt"/>
                      </a:endParaRPr>
                    </a:p>
                  </a:txBody>
                  <a:tcPr marL="51441" marR="51441" marT="34283" marB="34283"/>
                </a:tc>
                <a:tc h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286048964"/>
              </p:ext>
            </p:extLst>
          </p:nvPr>
        </p:nvGraphicFramePr>
        <p:xfrm>
          <a:off x="253999" y="2786742"/>
          <a:ext cx="11717868" cy="3918857"/>
        </p:xfrm>
        <a:graphic>
          <a:graphicData uri="http://schemas.openxmlformats.org/drawingml/2006/table">
            <a:tbl>
              <a:tblPr firstRow="1" bandRow="1">
                <a:tableStyleId>{5C22544A-7EE6-4342-B048-85BDC9FD1C3A}</a:tableStyleId>
              </a:tblPr>
              <a:tblGrid>
                <a:gridCol w="5858934">
                  <a:extLst>
                    <a:ext uri="{9D8B030D-6E8A-4147-A177-3AD203B41FA5}">
                      <a16:colId xmlns:a16="http://schemas.microsoft.com/office/drawing/2014/main" val="1199553964"/>
                    </a:ext>
                  </a:extLst>
                </a:gridCol>
                <a:gridCol w="5858934">
                  <a:extLst>
                    <a:ext uri="{9D8B030D-6E8A-4147-A177-3AD203B41FA5}">
                      <a16:colId xmlns:a16="http://schemas.microsoft.com/office/drawing/2014/main" val="3585309612"/>
                    </a:ext>
                  </a:extLst>
                </a:gridCol>
              </a:tblGrid>
              <a:tr h="3918857">
                <a:tc>
                  <a:txBody>
                    <a:bodyPr/>
                    <a:lstStyle/>
                    <a:p>
                      <a:pPr algn="l">
                        <a:lnSpc>
                          <a:spcPts val="3000"/>
                        </a:lnSpc>
                      </a:pPr>
                      <a:r>
                        <a:rPr lang="el-GR" sz="2400" b="1" kern="1200" dirty="0">
                          <a:solidFill>
                            <a:srgbClr val="360B04"/>
                          </a:solidFill>
                          <a:effectLst/>
                          <a:latin typeface="+mn-lt"/>
                          <a:ea typeface="+mn-ea"/>
                          <a:cs typeface="Arial" panose="020B0604020202020204" pitchFamily="34" charset="0"/>
                        </a:rPr>
                        <a:t>Νομική, Ελληνική Φιλολογία, Νεοελληνικές Σπουδές, Κλασσικές Σπουδές, Φιλοσοφία, Ιστορία - Αρχαιολογία, Ξένες Φιλολογίες, Θεολογία, Ιερατικές Σπουδές</a:t>
                      </a:r>
                      <a:endParaRPr lang="en-GB" sz="2400" b="1" kern="1200" dirty="0">
                        <a:solidFill>
                          <a:srgbClr val="360B04"/>
                        </a:solidFill>
                        <a:effectLst/>
                        <a:latin typeface="+mn-lt"/>
                        <a:ea typeface="+mn-ea"/>
                        <a:cs typeface="Arial" panose="020B0604020202020204" pitchFamily="34" charset="0"/>
                      </a:endParaRP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Πολιτικές Επιστήμες, Δημοσιογραφία, Κοινωνιολογία κ.ά.</a:t>
                      </a:r>
                      <a:endParaRPr lang="en-GB" sz="2400" b="1" dirty="0">
                        <a:solidFill>
                          <a:srgbClr val="360B04"/>
                        </a:solidFill>
                        <a:latin typeface="+mn-lt"/>
                        <a:cs typeface="Arial" panose="020B0604020202020204" pitchFamily="34" charset="0"/>
                      </a:endParaRPr>
                    </a:p>
                    <a:p>
                      <a:pPr algn="ctr"/>
                      <a:endParaRPr lang="en-GB" dirty="0">
                        <a:solidFill>
                          <a:srgbClr val="360B04"/>
                        </a:solidFill>
                        <a:latin typeface="+mn-lt"/>
                      </a:endParaRPr>
                    </a:p>
                  </a:txBody>
                  <a:tcPr marL="68580" marR="68580">
                    <a:solidFill>
                      <a:schemeClr val="accent1">
                        <a:lumMod val="20000"/>
                        <a:lumOff val="80000"/>
                      </a:schemeClr>
                    </a:solidFill>
                  </a:tcPr>
                </a:tc>
                <a:tc>
                  <a:txBody>
                    <a:bodyPr/>
                    <a:lstStyle/>
                    <a:p>
                      <a:pPr>
                        <a:lnSpc>
                          <a:spcPts val="3000"/>
                        </a:lnSpc>
                      </a:pPr>
                      <a:r>
                        <a:rPr lang="el-GR" sz="2400" b="1" kern="1200" dirty="0">
                          <a:solidFill>
                            <a:srgbClr val="360B04"/>
                          </a:solidFill>
                          <a:effectLst/>
                          <a:latin typeface="+mn-lt"/>
                          <a:ea typeface="+mn-ea"/>
                          <a:cs typeface="Arial" panose="020B0604020202020204" pitchFamily="34" charset="0"/>
                        </a:rPr>
                        <a:t>    Ξένες Φιλολογίες</a:t>
                      </a:r>
                      <a:r>
                        <a:rPr lang="en-US" sz="2400" b="1" kern="1200" dirty="0">
                          <a:solidFill>
                            <a:srgbClr val="360B04"/>
                          </a:solidFill>
                          <a:effectLst/>
                          <a:latin typeface="+mn-lt"/>
                          <a:ea typeface="+mn-ea"/>
                          <a:cs typeface="Arial" panose="020B0604020202020204" pitchFamily="34" charset="0"/>
                        </a:rPr>
                        <a:t>,</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Μετάφραση-Διερμηνεία,</a:t>
                      </a:r>
                      <a:endParaRPr lang="en-GB" sz="2400" b="1" dirty="0">
                        <a:solidFill>
                          <a:srgbClr val="360B04"/>
                        </a:solidFill>
                        <a:latin typeface="+mn-lt"/>
                        <a:cs typeface="Arial" panose="020B0604020202020204" pitchFamily="34" charset="0"/>
                      </a:endParaRP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Πολιτικές Επιστήμες,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Δημοσιογραφία,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Κοινωνιολογία, </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Γαλλικών και Ευρωπαϊκών</a:t>
                      </a:r>
                    </a:p>
                    <a:p>
                      <a:pPr marL="0" marR="0" indent="0" algn="l" defTabSz="457200" rtl="0" eaLnBrk="1" fontAlgn="auto" latinLnBrk="0" hangingPunct="1">
                        <a:lnSpc>
                          <a:spcPts val="3000"/>
                        </a:lnSpc>
                        <a:spcBef>
                          <a:spcPts val="0"/>
                        </a:spcBef>
                        <a:spcAft>
                          <a:spcPts val="0"/>
                        </a:spcAft>
                        <a:buClrTx/>
                        <a:buSzTx/>
                        <a:buFontTx/>
                        <a:buNone/>
                        <a:tabLst/>
                        <a:defRPr/>
                      </a:pPr>
                      <a:r>
                        <a:rPr lang="el-GR" sz="2400" b="1" kern="1200" dirty="0">
                          <a:solidFill>
                            <a:srgbClr val="360B04"/>
                          </a:solidFill>
                          <a:effectLst/>
                          <a:latin typeface="+mn-lt"/>
                          <a:ea typeface="+mn-ea"/>
                          <a:cs typeface="Arial" panose="020B0604020202020204" pitchFamily="34" charset="0"/>
                        </a:rPr>
                        <a:t>    Σπουδών κ.ά.</a:t>
                      </a:r>
                      <a:endParaRPr lang="en-GB" sz="2400" b="1" dirty="0">
                        <a:solidFill>
                          <a:srgbClr val="360B04"/>
                        </a:solidFill>
                        <a:latin typeface="+mn-lt"/>
                        <a:cs typeface="Arial" panose="020B0604020202020204" pitchFamily="34" charset="0"/>
                      </a:endParaRPr>
                    </a:p>
                    <a:p>
                      <a:endParaRPr lang="en-GB" dirty="0">
                        <a:solidFill>
                          <a:srgbClr val="360B04"/>
                        </a:solidFill>
                        <a:latin typeface="+mn-lt"/>
                      </a:endParaRPr>
                    </a:p>
                  </a:txBody>
                  <a:tcPr marL="68580" marR="68580">
                    <a:solidFill>
                      <a:schemeClr val="accent1">
                        <a:lumMod val="20000"/>
                        <a:lumOff val="80000"/>
                      </a:schemeClr>
                    </a:solidFill>
                  </a:tcPr>
                </a:tc>
                <a:extLst>
                  <a:ext uri="{0D108BD9-81ED-4DB2-BD59-A6C34878D82A}">
                    <a16:rowId xmlns:a16="http://schemas.microsoft.com/office/drawing/2014/main" val="4133665572"/>
                  </a:ext>
                </a:extLst>
              </a:tr>
            </a:tbl>
          </a:graphicData>
        </a:graphic>
      </p:graphicFrame>
    </p:spTree>
    <p:extLst>
      <p:ext uri="{BB962C8B-B14F-4D97-AF65-F5344CB8AC3E}">
        <p14:creationId xmlns:p14="http://schemas.microsoft.com/office/powerpoint/2010/main" val="3522844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229" y="116632"/>
            <a:ext cx="10798627" cy="1512168"/>
          </a:xfrm>
        </p:spPr>
        <p:txBody>
          <a:bodyPr>
            <a:noAutofit/>
          </a:bodyPr>
          <a:lstStyle/>
          <a:p>
            <a:pPr algn="ctr">
              <a:defRPr/>
            </a:pPr>
            <a:r>
              <a:rPr lang="el-GR" sz="3200" dirty="0">
                <a:latin typeface="+mn-lt"/>
                <a:cs typeface="Arial" panose="020B0604020202020204" pitchFamily="34" charset="0"/>
              </a:rPr>
              <a:t>Κ3 – ΚΑΤΕΥΘΥΝΣΗ ΘΕΤΙΚΩΝ ΕΠΙΣΤΗΜΩΝ/ΒΙΟΕΠΙΣΤΗΜΩΝ/ΠΛΗΡΟΦΟΡΙΚΗΣ/ΤΕΧΝΟΛΟΓΙΑΣ</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966627150"/>
              </p:ext>
            </p:extLst>
          </p:nvPr>
        </p:nvGraphicFramePr>
        <p:xfrm>
          <a:off x="729727" y="1628800"/>
          <a:ext cx="10417244" cy="521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33893" y="391886"/>
            <a:ext cx="10234107" cy="725714"/>
          </a:xfrm>
        </p:spPr>
        <p:txBody>
          <a:bodyPr>
            <a:noAutofit/>
          </a:bodyPr>
          <a:lstStyle/>
          <a:p>
            <a:pPr algn="ctr"/>
            <a:r>
              <a:rPr kumimoji="0" lang="el-GR" altLang="el-GR" sz="3200" b="0" i="0" u="none" strike="noStrike" kern="1200" cap="all" spc="0" normalizeH="0" baseline="0" noProof="0" dirty="0">
                <a:ln>
                  <a:noFill/>
                </a:ln>
                <a:solidFill>
                  <a:prstClr val="black"/>
                </a:solidFill>
                <a:effectLst/>
                <a:uLnTx/>
                <a:uFillTx/>
                <a:latin typeface="Calibri" panose="020F0502020204030204"/>
                <a:ea typeface="+mj-ea"/>
                <a:cs typeface="Arial" panose="020B0604020202020204" pitchFamily="34" charset="0"/>
              </a:rPr>
              <a:t>ΚΑΤΕΥΘΥΝΣΗ ΚΑΙ ΕΝΔΕΙΚΤΙΚΕΣ ΣΠΟΥΔΕΣ</a:t>
            </a:r>
            <a:endParaRPr lang="en-GB" altLang="el-GR" sz="3200" b="1" dirty="0">
              <a:solidFill>
                <a:srgbClr val="00206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033495"/>
              </p:ext>
            </p:extLst>
          </p:nvPr>
        </p:nvGraphicFramePr>
        <p:xfrm>
          <a:off x="220132" y="1309485"/>
          <a:ext cx="11734801" cy="5338057"/>
        </p:xfrm>
        <a:graphic>
          <a:graphicData uri="http://schemas.openxmlformats.org/drawingml/2006/table">
            <a:tbl>
              <a:tblPr firstRow="1" bandRow="1">
                <a:tableStyleId>{5C22544A-7EE6-4342-B048-85BDC9FD1C3A}</a:tableStyleId>
              </a:tblPr>
              <a:tblGrid>
                <a:gridCol w="11734801">
                  <a:extLst>
                    <a:ext uri="{9D8B030D-6E8A-4147-A177-3AD203B41FA5}">
                      <a16:colId xmlns:a16="http://schemas.microsoft.com/office/drawing/2014/main" val="20000"/>
                    </a:ext>
                  </a:extLst>
                </a:gridCol>
              </a:tblGrid>
              <a:tr h="1293748">
                <a:tc>
                  <a:txBody>
                    <a:bodyPr/>
                    <a:lstStyle/>
                    <a:p>
                      <a:pPr marL="0" algn="ctr" defTabSz="914400" rtl="0" eaLnBrk="1" latinLnBrk="0" hangingPunct="1">
                        <a:lnSpc>
                          <a:spcPct val="115000"/>
                        </a:lnSpc>
                        <a:spcAft>
                          <a:spcPts val="0"/>
                        </a:spcAft>
                      </a:pPr>
                      <a:r>
                        <a:rPr lang="el-GR" sz="2800" b="1" kern="1200" dirty="0">
                          <a:solidFill>
                            <a:schemeClr val="lt1"/>
                          </a:solidFill>
                          <a:effectLst/>
                          <a:latin typeface="+mn-lt"/>
                          <a:ea typeface="Calibri" panose="020F0502020204030204" pitchFamily="34" charset="0"/>
                          <a:cs typeface="Times New Roman" panose="02020603050405020304" pitchFamily="18" charset="0"/>
                        </a:rPr>
                        <a:t>ΚΑΤΕΥΘΥΝΣΗ 3: </a:t>
                      </a:r>
                    </a:p>
                    <a:p>
                      <a:pPr marL="0" algn="l" defTabSz="914400" rtl="0" eaLnBrk="1" latinLnBrk="0" hangingPunct="1">
                        <a:lnSpc>
                          <a:spcPct val="115000"/>
                        </a:lnSpc>
                        <a:spcAft>
                          <a:spcPts val="0"/>
                        </a:spcAft>
                      </a:pPr>
                      <a:r>
                        <a:rPr lang="el-GR" sz="2400" b="1" kern="1200" dirty="0">
                          <a:solidFill>
                            <a:schemeClr val="lt1"/>
                          </a:solidFill>
                          <a:effectLst/>
                          <a:latin typeface="+mn-lt"/>
                          <a:ea typeface="Calibri" panose="020F0502020204030204" pitchFamily="34" charset="0"/>
                          <a:cs typeface="Times New Roman" panose="02020603050405020304" pitchFamily="18" charset="0"/>
                        </a:rPr>
                        <a:t>ΘΕΤΙΚΩΝ ΕΠΙΣΤΗΜΩΝ - ΒΙΟΕΠΙΣΤΗΜΩΝ -</a:t>
                      </a:r>
                      <a:r>
                        <a:rPr lang="el-GR" sz="2400" b="1" kern="1200" baseline="0" dirty="0">
                          <a:solidFill>
                            <a:schemeClr val="lt1"/>
                          </a:solidFill>
                          <a:effectLst/>
                          <a:latin typeface="+mn-lt"/>
                          <a:ea typeface="Calibri" panose="020F0502020204030204" pitchFamily="34" charset="0"/>
                          <a:cs typeface="Times New Roman" panose="02020603050405020304" pitchFamily="18" charset="0"/>
                        </a:rPr>
                        <a:t> </a:t>
                      </a:r>
                      <a:r>
                        <a:rPr lang="el-GR" sz="2400" b="1" kern="1200" dirty="0">
                          <a:solidFill>
                            <a:schemeClr val="lt1"/>
                          </a:solidFill>
                          <a:effectLst/>
                          <a:latin typeface="+mn-lt"/>
                          <a:ea typeface="Calibri" panose="020F0502020204030204" pitchFamily="34" charset="0"/>
                          <a:cs typeface="Times New Roman" panose="02020603050405020304" pitchFamily="18" charset="0"/>
                        </a:rPr>
                        <a:t>ΠΛΗΡΟΦΟΡΙΚΗΣ - ΤΕΧΝΟΛΟΓΙΑΣ</a:t>
                      </a:r>
                      <a:endParaRPr lang="en-GB" sz="2400" b="1" kern="1200" dirty="0">
                        <a:solidFill>
                          <a:schemeClr val="lt1"/>
                        </a:solidFill>
                        <a:effectLst/>
                        <a:latin typeface="+mn-lt"/>
                        <a:ea typeface="Calibri" panose="020F0502020204030204" pitchFamily="34" charset="0"/>
                        <a:cs typeface="Times New Roman" panose="02020603050405020304" pitchFamily="18" charset="0"/>
                      </a:endParaRPr>
                    </a:p>
                  </a:txBody>
                  <a:tcPr marL="51440" marR="51440" marT="34290" marB="34290"/>
                </a:tc>
                <a:extLst>
                  <a:ext uri="{0D108BD9-81ED-4DB2-BD59-A6C34878D82A}">
                    <a16:rowId xmlns:a16="http://schemas.microsoft.com/office/drawing/2014/main" val="10000"/>
                  </a:ext>
                </a:extLst>
              </a:tr>
              <a:tr h="4044309">
                <a:tc>
                  <a:txBody>
                    <a:bodyPr/>
                    <a:lstStyle/>
                    <a:p>
                      <a:pPr algn="just">
                        <a:lnSpc>
                          <a:spcPts val="3600"/>
                        </a:lnSpc>
                      </a:pPr>
                      <a:r>
                        <a:rPr lang="el-GR" sz="2800" b="1" kern="1200" dirty="0">
                          <a:solidFill>
                            <a:srgbClr val="002060"/>
                          </a:solidFill>
                          <a:latin typeface="+mn-lt"/>
                          <a:ea typeface="+mn-ea"/>
                          <a:cs typeface="Arial" panose="020B0604020202020204" pitchFamily="34" charset="0"/>
                        </a:rPr>
                        <a:t>Βιολογικές Επιστήμες, Μαθηματικά, Φυσική, Χημεία, Χημική Μηχανική, Πληροφορική,</a:t>
                      </a:r>
                      <a:r>
                        <a:rPr lang="en-US" sz="2800" b="1" kern="1200" dirty="0">
                          <a:solidFill>
                            <a:srgbClr val="002060"/>
                          </a:solidFill>
                          <a:latin typeface="+mn-lt"/>
                          <a:ea typeface="+mn-ea"/>
                          <a:cs typeface="Arial" panose="020B0604020202020204" pitchFamily="34" charset="0"/>
                        </a:rPr>
                        <a:t>  </a:t>
                      </a:r>
                      <a:r>
                        <a:rPr lang="el-GR" sz="2800" b="1" kern="1200" dirty="0">
                          <a:solidFill>
                            <a:srgbClr val="002060"/>
                          </a:solidFill>
                          <a:latin typeface="+mn-lt"/>
                          <a:ea typeface="+mn-ea"/>
                          <a:cs typeface="Arial" panose="020B0604020202020204" pitchFamily="34" charset="0"/>
                        </a:rPr>
                        <a:t>Αρχιτεκτονική, Ηλεκτρολογία Μηχανική, Μηχανολογία Μηχανική, Πολιτική Μηχανική, Μηχανική Περιβάλλοντος, Αεροναυπηγική Μηχανική, Ναυπηγική Μηχανική,  Αγρονομία/Τοπογραφία, Ιατρική, Οδοντιατρική, Κτηνιατρική, Φαρμακευτική, Διαιτολόγια/</a:t>
                      </a:r>
                      <a:r>
                        <a:rPr lang="el-GR" sz="2800" b="1" kern="1200" dirty="0" err="1">
                          <a:solidFill>
                            <a:srgbClr val="002060"/>
                          </a:solidFill>
                          <a:latin typeface="+mn-lt"/>
                          <a:ea typeface="+mn-ea"/>
                          <a:cs typeface="Arial" panose="020B0604020202020204" pitchFamily="34" charset="0"/>
                        </a:rPr>
                        <a:t>Διατροφολογία</a:t>
                      </a:r>
                      <a:r>
                        <a:rPr lang="el-GR" sz="2800" b="1" kern="1200" dirty="0">
                          <a:solidFill>
                            <a:srgbClr val="002060"/>
                          </a:solidFill>
                          <a:latin typeface="+mn-lt"/>
                          <a:ea typeface="+mn-ea"/>
                          <a:cs typeface="Arial" panose="020B0604020202020204" pitchFamily="34" charset="0"/>
                        </a:rPr>
                        <a:t>, Γεωπονικές Επιστήμες, Περιβαλλοντικές Σπουδές, Γεωλογία, Τεχνών Ήχου και Εικόνας, Στρατιωτικές Σχολές Αξιωματικών, Οικονομικά, κ.ά.</a:t>
                      </a:r>
                      <a:endParaRPr lang="en-GB" sz="2800" b="1" kern="1200" dirty="0">
                        <a:solidFill>
                          <a:srgbClr val="002060"/>
                        </a:solidFill>
                        <a:latin typeface="+mn-lt"/>
                        <a:ea typeface="+mn-ea"/>
                        <a:cs typeface="Arial" panose="020B0604020202020204" pitchFamily="34" charset="0"/>
                      </a:endParaRPr>
                    </a:p>
                  </a:txBody>
                  <a:tcPr marL="51440" marR="51440" marT="34290" marB="34290"/>
                </a:tc>
                <a:extLst>
                  <a:ext uri="{0D108BD9-81ED-4DB2-BD59-A6C34878D82A}">
                    <a16:rowId xmlns:a16="http://schemas.microsoft.com/office/drawing/2014/main" val="10001"/>
                  </a:ext>
                </a:extLst>
              </a:tr>
            </a:tbl>
          </a:graphicData>
        </a:graphic>
      </p:graphicFrame>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951502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4" y="78222"/>
            <a:ext cx="10831286" cy="1478570"/>
          </a:xfrm>
        </p:spPr>
        <p:txBody>
          <a:bodyPr>
            <a:normAutofit/>
          </a:bodyPr>
          <a:lstStyle/>
          <a:p>
            <a:pPr algn="ctr">
              <a:defRPr/>
            </a:pPr>
            <a:r>
              <a:rPr lang="el-GR" sz="3200" dirty="0">
                <a:latin typeface="+mn-lt"/>
                <a:cs typeface="Arial" panose="020B0604020202020204" pitchFamily="34" charset="0"/>
              </a:rPr>
              <a:t>Κ4 – ΚΑΤΕΥΘΥΝΣΗ ΟΙΚΟΝΟΜΙΚΩΝ ΕΠΙΣΤΗΜΩΝ</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523407050"/>
              </p:ext>
            </p:extLst>
          </p:nvPr>
        </p:nvGraphicFramePr>
        <p:xfrm>
          <a:off x="448128" y="1556792"/>
          <a:ext cx="11381015" cy="5026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1256" y="260649"/>
            <a:ext cx="10406743" cy="973065"/>
          </a:xfrm>
        </p:spPr>
        <p:txBody>
          <a:bodyPr>
            <a:normAutofit/>
          </a:bodyPr>
          <a:lstStyle/>
          <a:p>
            <a:pPr algn="ctr"/>
            <a:r>
              <a:rPr lang="el-GR" altLang="el-GR" sz="3200" dirty="0">
                <a:latin typeface="+mn-lt"/>
                <a:cs typeface="Arial" panose="020B0604020202020204" pitchFamily="34" charset="0"/>
              </a:rPr>
              <a:t>ΚΑΤΕΥΘΥΝΣΗ ΚΑΙ ΕΝΔΕΙΚΤΙΚΕΣ ΣΠΟΥΔΕΣ</a:t>
            </a:r>
            <a:endParaRPr lang="en-GB" altLang="el-GR" sz="3200"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0037986"/>
              </p:ext>
            </p:extLst>
          </p:nvPr>
        </p:nvGraphicFramePr>
        <p:xfrm>
          <a:off x="493485" y="1336678"/>
          <a:ext cx="11219543" cy="5180236"/>
        </p:xfrm>
        <a:graphic>
          <a:graphicData uri="http://schemas.openxmlformats.org/drawingml/2006/table">
            <a:tbl>
              <a:tblPr firstRow="1" bandRow="1">
                <a:tableStyleId>{5C22544A-7EE6-4342-B048-85BDC9FD1C3A}</a:tableStyleId>
              </a:tblPr>
              <a:tblGrid>
                <a:gridCol w="11219543">
                  <a:extLst>
                    <a:ext uri="{9D8B030D-6E8A-4147-A177-3AD203B41FA5}">
                      <a16:colId xmlns:a16="http://schemas.microsoft.com/office/drawing/2014/main" val="20000"/>
                    </a:ext>
                  </a:extLst>
                </a:gridCol>
              </a:tblGrid>
              <a:tr h="732716">
                <a:tc>
                  <a:txBody>
                    <a:bodyPr/>
                    <a:lstStyle/>
                    <a:p>
                      <a:pPr algn="ctr"/>
                      <a:r>
                        <a:rPr lang="el-GR" sz="2800" b="1" kern="1200" dirty="0">
                          <a:solidFill>
                            <a:schemeClr val="lt1"/>
                          </a:solidFill>
                          <a:effectLst/>
                          <a:latin typeface="+mn-lt"/>
                          <a:ea typeface="+mn-ea"/>
                          <a:cs typeface="Arial" panose="020B0604020202020204" pitchFamily="34" charset="0"/>
                        </a:rPr>
                        <a:t>ΚΑΤΕΥΘΥΝΣΗ 4: ΟΙΚΟΝΟΜΙΚΩΝ ΕΠΙΣΤΗΜΩΝ</a:t>
                      </a:r>
                      <a:endParaRPr lang="en-GB" sz="2800" dirty="0">
                        <a:latin typeface="+mn-lt"/>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447520">
                <a:tc>
                  <a:txBody>
                    <a:bodyPr/>
                    <a:lstStyle/>
                    <a:p>
                      <a:pPr marL="0" algn="just" defTabSz="914400" rtl="0" eaLnBrk="1" latinLnBrk="0" hangingPunct="1">
                        <a:lnSpc>
                          <a:spcPct val="150000"/>
                        </a:lnSpc>
                      </a:pPr>
                      <a:r>
                        <a:rPr lang="el-GR" sz="2800" b="1" kern="1200" dirty="0">
                          <a:solidFill>
                            <a:srgbClr val="002060"/>
                          </a:solidFill>
                          <a:latin typeface="+mn-lt"/>
                          <a:ea typeface="+mn-ea"/>
                          <a:cs typeface="Arial" panose="020B0604020202020204" pitchFamily="34" charset="0"/>
                        </a:rPr>
                        <a:t>Οικονομικά, Λογιστική, Χρηματοοικονομικά,</a:t>
                      </a:r>
                      <a:r>
                        <a:rPr lang="en-US" sz="2800" b="1" kern="1200" dirty="0">
                          <a:solidFill>
                            <a:srgbClr val="002060"/>
                          </a:solidFill>
                          <a:latin typeface="+mn-lt"/>
                          <a:ea typeface="+mn-ea"/>
                          <a:cs typeface="Arial" panose="020B0604020202020204" pitchFamily="34" charset="0"/>
                        </a:rPr>
                        <a:t> </a:t>
                      </a:r>
                      <a:r>
                        <a:rPr lang="el-GR" sz="2800" b="1" kern="1200" dirty="0">
                          <a:solidFill>
                            <a:srgbClr val="002060"/>
                          </a:solidFill>
                          <a:latin typeface="+mn-lt"/>
                          <a:ea typeface="+mn-ea"/>
                          <a:cs typeface="Arial" panose="020B0604020202020204" pitchFamily="34" charset="0"/>
                        </a:rPr>
                        <a:t>Διοίκηση Επιχειρήσεων, Μάρκετινγκ, Διεθνείς-Ευρωπαϊκές Σπουδές, Στατιστική, Ασφαλιστικές Επιστήμες,  Ναυτιλιακές Σπουδές, Πληροφορική (σε τμήματα Ελλάδας),</a:t>
                      </a:r>
                      <a:r>
                        <a:rPr lang="el-GR" sz="2800" b="1" kern="1200" baseline="0" dirty="0">
                          <a:solidFill>
                            <a:srgbClr val="002060"/>
                          </a:solidFill>
                          <a:latin typeface="+mn-lt"/>
                          <a:ea typeface="+mn-ea"/>
                          <a:cs typeface="Arial" panose="020B0604020202020204" pitchFamily="34" charset="0"/>
                        </a:rPr>
                        <a:t> </a:t>
                      </a:r>
                      <a:r>
                        <a:rPr lang="el-GR" sz="2800" b="1" kern="1200" dirty="0">
                          <a:solidFill>
                            <a:srgbClr val="002060"/>
                          </a:solidFill>
                          <a:latin typeface="+mn-lt"/>
                          <a:ea typeface="+mn-ea"/>
                          <a:cs typeface="Arial" panose="020B0604020202020204" pitchFamily="34" charset="0"/>
                        </a:rPr>
                        <a:t>Αγροτικής Οικονομίας και Ανάπτυξης κ.ά.</a:t>
                      </a:r>
                      <a:endParaRPr lang="en-GB" sz="2800" b="1" kern="1200" dirty="0">
                        <a:solidFill>
                          <a:srgbClr val="002060"/>
                        </a:solidFill>
                        <a:latin typeface="+mn-lt"/>
                        <a:ea typeface="+mn-ea"/>
                        <a:cs typeface="Arial"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103576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771" y="150230"/>
            <a:ext cx="10773228" cy="996399"/>
          </a:xfrm>
        </p:spPr>
        <p:txBody>
          <a:bodyPr>
            <a:normAutofit/>
          </a:bodyPr>
          <a:lstStyle/>
          <a:p>
            <a:pPr algn="ctr">
              <a:defRPr/>
            </a:pPr>
            <a:r>
              <a:rPr lang="el-GR" sz="3200" dirty="0">
                <a:latin typeface="+mn-lt"/>
                <a:cs typeface="Arial" panose="020B0604020202020204" pitchFamily="34" charset="0"/>
              </a:rPr>
              <a:t>Κ5 – ΚΑΤΕΥΘΥΝΣΗ ΕΜΠΟΡΙΟΥ ΚΑΙ ΥΠΗΡΕΣΙΩΝ</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446550139"/>
              </p:ext>
            </p:extLst>
          </p:nvPr>
        </p:nvGraphicFramePr>
        <p:xfrm>
          <a:off x="1050368" y="1306286"/>
          <a:ext cx="9998631" cy="5401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3829" y="188641"/>
            <a:ext cx="10580914" cy="914445"/>
          </a:xfrm>
        </p:spPr>
        <p:txBody>
          <a:bodyPr>
            <a:normAutofit/>
          </a:bodyPr>
          <a:lstStyle/>
          <a:p>
            <a:pPr algn="ctr"/>
            <a:r>
              <a:rPr lang="el-GR" altLang="el-GR" sz="3200" dirty="0">
                <a:latin typeface="+mn-lt"/>
                <a:cs typeface="Arial" panose="020B0604020202020204" pitchFamily="34" charset="0"/>
              </a:rPr>
              <a:t>ΚΑΤΕΥΘΥΝΣΗ ΚΑΙ ΕΝΔΕΙΚΤΙΚΕΣ ΣΠΟΥΔΕΣ</a:t>
            </a:r>
            <a:endParaRPr lang="en-GB" altLang="el-GR" sz="3200"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8430437"/>
              </p:ext>
            </p:extLst>
          </p:nvPr>
        </p:nvGraphicFramePr>
        <p:xfrm>
          <a:off x="682171" y="1235075"/>
          <a:ext cx="10871200" cy="5434283"/>
        </p:xfrm>
        <a:graphic>
          <a:graphicData uri="http://schemas.openxmlformats.org/drawingml/2006/table">
            <a:tbl>
              <a:tblPr firstRow="1" bandRow="1">
                <a:tableStyleId>{5C22544A-7EE6-4342-B048-85BDC9FD1C3A}</a:tableStyleId>
              </a:tblPr>
              <a:tblGrid>
                <a:gridCol w="10871200">
                  <a:extLst>
                    <a:ext uri="{9D8B030D-6E8A-4147-A177-3AD203B41FA5}">
                      <a16:colId xmlns:a16="http://schemas.microsoft.com/office/drawing/2014/main" val="20000"/>
                    </a:ext>
                  </a:extLst>
                </a:gridCol>
              </a:tblGrid>
              <a:tr h="794242">
                <a:tc>
                  <a:txBody>
                    <a:bodyPr/>
                    <a:lstStyle/>
                    <a:p>
                      <a:pPr algn="ctr"/>
                      <a:r>
                        <a:rPr lang="el-GR" sz="2800" b="1" kern="1200" dirty="0">
                          <a:solidFill>
                            <a:schemeClr val="lt1"/>
                          </a:solidFill>
                          <a:effectLst/>
                          <a:latin typeface="+mn-lt"/>
                          <a:ea typeface="+mn-ea"/>
                          <a:cs typeface="Arial" panose="020B0604020202020204" pitchFamily="34" charset="0"/>
                        </a:rPr>
                        <a:t>ΚΑΤΕΥΘΥΝΣΗ </a:t>
                      </a:r>
                      <a:r>
                        <a:rPr lang="en-US" sz="2800" b="1" kern="1200" dirty="0">
                          <a:solidFill>
                            <a:schemeClr val="lt1"/>
                          </a:solidFill>
                          <a:effectLst/>
                          <a:latin typeface="+mn-lt"/>
                          <a:ea typeface="+mn-ea"/>
                          <a:cs typeface="Arial" panose="020B0604020202020204" pitchFamily="34" charset="0"/>
                        </a:rPr>
                        <a:t>5</a:t>
                      </a:r>
                      <a:r>
                        <a:rPr lang="el-GR" sz="2800" b="1" kern="1200" dirty="0">
                          <a:solidFill>
                            <a:schemeClr val="lt1"/>
                          </a:solidFill>
                          <a:effectLst/>
                          <a:latin typeface="+mn-lt"/>
                          <a:ea typeface="+mn-ea"/>
                          <a:cs typeface="Arial" panose="020B0604020202020204" pitchFamily="34" charset="0"/>
                        </a:rPr>
                        <a:t>: ΕΜΠΟΡΙΟΥ ΚΑΙ ΥΠΗΡΕΣΙΩΝ</a:t>
                      </a:r>
                      <a:endParaRPr lang="en-GB" sz="2800" dirty="0">
                        <a:latin typeface="+mn-lt"/>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640041">
                <a:tc>
                  <a:txBody>
                    <a:bodyPr/>
                    <a:lstStyle/>
                    <a:p>
                      <a:pPr marL="0" marR="0" indent="0" algn="just" defTabSz="914400" rtl="0" eaLnBrk="1" fontAlgn="auto" latinLnBrk="0" hangingPunct="1">
                        <a:lnSpc>
                          <a:spcPts val="34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rPr>
                        <a:t>Φυσική Αγωγή, Σχολές Υπαξιωματικών, Οικονομία και Βιώσιμη Ανάπτυξη , Μαγειρική, Ξενοδοχειακά (ΑΞΙΚ), Επικοινωνία και Σπουδές Διαδικτύου, Πολυμέσα και Γραφικές Τέχνες, Νοσηλευτική, Αξιωματικοί Νοσηλευτικής, Επικοινωνία και ΜΜΕ, Διοίκηση Ξενοδοχείων και Τουρισμού, Εσωτερικής Αρχιτεκτονικής, Κινηματογράφου, Τουρισμού, Δημιουργικού Σχεδιασμού και Ένδυσης, Τεχνών Ήχου και Εικόνας, Διοίκηση Οργανισμών-Μάρκετινγκ και Τουρισμού, Θεωρία και Ιστορία Τέχνης κ.ά.</a:t>
                      </a:r>
                      <a:endParaRPr lang="en-GB" sz="2800" b="1" kern="1200" dirty="0">
                        <a:solidFill>
                          <a:srgbClr val="002060"/>
                        </a:solidFill>
                        <a:latin typeface="+mn-lt"/>
                        <a:ea typeface="+mn-ea"/>
                        <a:cs typeface="Arial"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081952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498" y="159657"/>
            <a:ext cx="9905998" cy="827314"/>
          </a:xfrm>
        </p:spPr>
        <p:txBody>
          <a:bodyPr>
            <a:normAutofit/>
          </a:bodyPr>
          <a:lstStyle/>
          <a:p>
            <a:pPr algn="ctr">
              <a:defRPr/>
            </a:pPr>
            <a:r>
              <a:rPr lang="el-GR" sz="3200" dirty="0">
                <a:latin typeface="+mn-lt"/>
                <a:cs typeface="Arial" panose="020B0604020202020204" pitchFamily="34" charset="0"/>
              </a:rPr>
              <a:t>Κ6 – ΚΑΤΕΥΘΥΝΣΗ ΚΑΛΩΝ ΤΕΧΝΩΝ</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217025006"/>
              </p:ext>
            </p:extLst>
          </p:nvPr>
        </p:nvGraphicFramePr>
        <p:xfrm>
          <a:off x="663568" y="1133311"/>
          <a:ext cx="10864863" cy="5390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rgbClr val="FFC000"/>
                </a:solidFill>
              </a:rPr>
              <a:t>Τεχνικές/ Σκληρές Δεξιότητες (</a:t>
            </a:r>
            <a:r>
              <a:rPr lang="el-GR" sz="3600" b="1" dirty="0" err="1">
                <a:solidFill>
                  <a:srgbClr val="FFC000"/>
                </a:solidFill>
              </a:rPr>
              <a:t>Hard</a:t>
            </a:r>
            <a:r>
              <a:rPr lang="el-GR" sz="3600" b="1" dirty="0">
                <a:solidFill>
                  <a:srgbClr val="FFC000"/>
                </a:solidFill>
              </a:rPr>
              <a:t> </a:t>
            </a:r>
            <a:r>
              <a:rPr lang="el-GR" sz="3600" b="1" dirty="0" err="1">
                <a:solidFill>
                  <a:srgbClr val="FFC000"/>
                </a:solidFill>
              </a:rPr>
              <a:t>Skills</a:t>
            </a:r>
            <a:r>
              <a:rPr lang="el-GR" sz="3600" b="1" dirty="0">
                <a:solidFill>
                  <a:srgbClr val="FFC000"/>
                </a:solidFill>
              </a:rPr>
              <a:t>)</a:t>
            </a:r>
            <a:endParaRPr lang="en-US" sz="3600" b="1" dirty="0">
              <a:solidFill>
                <a:srgbClr val="FFC000"/>
              </a:solidFill>
            </a:endParaRPr>
          </a:p>
        </p:txBody>
      </p:sp>
      <p:sp>
        <p:nvSpPr>
          <p:cNvPr id="3" name="Content Placeholder 2"/>
          <p:cNvSpPr>
            <a:spLocks noGrp="1"/>
          </p:cNvSpPr>
          <p:nvPr>
            <p:ph idx="1"/>
          </p:nvPr>
        </p:nvSpPr>
        <p:spPr/>
        <p:txBody>
          <a:bodyPr/>
          <a:lstStyle/>
          <a:p>
            <a:r>
              <a:rPr lang="el-GR" dirty="0"/>
              <a:t>Αναπτύσσονται μέσα από την Εκπαίδευση ή την Κατάρτιση. </a:t>
            </a:r>
          </a:p>
          <a:p>
            <a:endParaRPr lang="el-GR" dirty="0"/>
          </a:p>
          <a:p>
            <a:r>
              <a:rPr lang="el-GR" dirty="0"/>
              <a:t>Είναι μετρήσιμες Δεξιότητες που μπορούν να αποκτηθούν και μπορούν να αξιολογηθούν με αριθμητικά κριτήρια π.χ. Πτυχίο / Τίτλος σπουδών/ . </a:t>
            </a:r>
            <a:endParaRPr lang="en-US" dirty="0"/>
          </a:p>
        </p:txBody>
      </p:sp>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3624212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78971" y="188642"/>
            <a:ext cx="10189029" cy="987016"/>
          </a:xfrm>
        </p:spPr>
        <p:txBody>
          <a:bodyPr>
            <a:normAutofit/>
          </a:bodyPr>
          <a:lstStyle/>
          <a:p>
            <a:pPr algn="ctr"/>
            <a:r>
              <a:rPr lang="el-GR" altLang="el-GR" sz="3200" dirty="0">
                <a:latin typeface="+mn-lt"/>
                <a:cs typeface="Arial" panose="020B0604020202020204" pitchFamily="34" charset="0"/>
              </a:rPr>
              <a:t>ΚΑΤΕΥΘΥΝΣΗ ΚΑΙ ΕΝΔΕΙΚΤΙΚΕΣ ΣΠΟΥΔΕΣ</a:t>
            </a:r>
            <a:endParaRPr lang="en-GB" altLang="el-GR" sz="3200" dirty="0">
              <a:latin typeface="+mn-lt"/>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4190902"/>
              </p:ext>
            </p:extLst>
          </p:nvPr>
        </p:nvGraphicFramePr>
        <p:xfrm>
          <a:off x="348343" y="1042768"/>
          <a:ext cx="11495314" cy="5341256"/>
        </p:xfrm>
        <a:graphic>
          <a:graphicData uri="http://schemas.openxmlformats.org/drawingml/2006/table">
            <a:tbl>
              <a:tblPr firstRow="1" bandRow="1">
                <a:tableStyleId>{5C22544A-7EE6-4342-B048-85BDC9FD1C3A}</a:tableStyleId>
              </a:tblPr>
              <a:tblGrid>
                <a:gridCol w="11495314">
                  <a:extLst>
                    <a:ext uri="{9D8B030D-6E8A-4147-A177-3AD203B41FA5}">
                      <a16:colId xmlns:a16="http://schemas.microsoft.com/office/drawing/2014/main" val="20000"/>
                    </a:ext>
                  </a:extLst>
                </a:gridCol>
              </a:tblGrid>
              <a:tr h="758127">
                <a:tc>
                  <a:txBody>
                    <a:bodyPr/>
                    <a:lstStyle/>
                    <a:p>
                      <a:pPr algn="ctr"/>
                      <a:r>
                        <a:rPr lang="el-GR" sz="2800" b="1" kern="1200" dirty="0">
                          <a:solidFill>
                            <a:schemeClr val="lt1"/>
                          </a:solidFill>
                          <a:effectLst/>
                          <a:latin typeface="+mn-lt"/>
                          <a:ea typeface="+mn-ea"/>
                          <a:cs typeface="Arial" panose="020B0604020202020204" pitchFamily="34" charset="0"/>
                        </a:rPr>
                        <a:t>ΚΑΤΕΥΘΥΝΣΗ 6: ΚΑΛΩΝ ΤΕΧΝΩΝ</a:t>
                      </a:r>
                      <a:endParaRPr lang="en-GB" sz="2800" dirty="0">
                        <a:latin typeface="+mn-lt"/>
                        <a:cs typeface="Arial" panose="020B0604020202020204" pitchFamily="34" charset="0"/>
                      </a:endParaRPr>
                    </a:p>
                  </a:txBody>
                  <a:tcPr marL="51443" marR="51443" marT="34295" marB="34295"/>
                </a:tc>
                <a:extLst>
                  <a:ext uri="{0D108BD9-81ED-4DB2-BD59-A6C34878D82A}">
                    <a16:rowId xmlns:a16="http://schemas.microsoft.com/office/drawing/2014/main" val="10000"/>
                  </a:ext>
                </a:extLst>
              </a:tr>
              <a:tr h="4583129">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rPr>
                        <a:t>Θέατρο, Θεωρία και Ιστορία της Τέχνης, Διαχείριση Πολιτισμικού Περιβάλλοντος, Πολιτικές Επιστήμες, Κινηματογράφου, Κοινωνιολογία, Δημοσιογραφία, Επικοινωνία και ΜΜΕ, Επικοινωνία και Σπουδές Διαδικτύου, Πολυμέσα και Γραφικές Τέχνες, Μουσική, Τεχνών Ήχου και Εικόνας, Τουρκικές και Μεσανατολικές Σπουδές, Ψηφιακών Τεχνών και Κινηματογράφου κ.ά.</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kern="1200" dirty="0">
                        <a:solidFill>
                          <a:schemeClr val="accent2"/>
                        </a:solidFill>
                        <a:latin typeface="+mn-lt"/>
                        <a:ea typeface="+mn-ea"/>
                        <a:cs typeface="+mn-cs"/>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9627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CBDB83-482D-7B04-A3D5-AA6D00C1BAF7}"/>
              </a:ext>
            </a:extLst>
          </p:cNvPr>
          <p:cNvSpPr/>
          <p:nvPr/>
        </p:nvSpPr>
        <p:spPr>
          <a:xfrm>
            <a:off x="719504" y="2176036"/>
            <a:ext cx="10752992" cy="31538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2" name="Title 1">
            <a:extLst>
              <a:ext uri="{FF2B5EF4-FFF2-40B4-BE49-F238E27FC236}">
                <a16:creationId xmlns:a16="http://schemas.microsoft.com/office/drawing/2014/main" id="{A94856FA-9ACC-7C7B-E4A7-ABFE17DEEEFF}"/>
              </a:ext>
            </a:extLst>
          </p:cNvPr>
          <p:cNvSpPr>
            <a:spLocks noGrp="1"/>
          </p:cNvSpPr>
          <p:nvPr>
            <p:ph type="title"/>
          </p:nvPr>
        </p:nvSpPr>
        <p:spPr/>
        <p:txBody>
          <a:bodyPr>
            <a:normAutofit/>
          </a:bodyPr>
          <a:lstStyle/>
          <a:p>
            <a:pPr algn="ctr"/>
            <a: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t>ΕΝΔΕΙΚΤΙΚΕΣ ΣΠΟΥΔΕΣ ΑΠΟ </a:t>
            </a:r>
            <a:r>
              <a:rPr lang="el-GR" altLang="el-GR" sz="3200" dirty="0">
                <a:latin typeface="+mn-lt"/>
                <a:cs typeface="Arial" panose="020B0604020202020204" pitchFamily="34" charset="0"/>
              </a:rPr>
              <a:t>Ο</a:t>
            </a:r>
            <a: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t>ΛΕΣ ΤΙΣ ΚΑΤΕΥΘΥΝΣΕΙΣ</a:t>
            </a:r>
            <a:b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br>
            <a:r>
              <a:rPr kumimoji="0" lang="el-GR" altLang="el-GR" sz="3200" i="0" u="none" strike="noStrike" kern="1200" cap="none" spc="0" normalizeH="0" baseline="0" noProof="0" dirty="0">
                <a:ln>
                  <a:noFill/>
                </a:ln>
                <a:effectLst/>
                <a:uLnTx/>
                <a:uFillTx/>
                <a:latin typeface="+mn-lt"/>
                <a:ea typeface="+mj-ea"/>
                <a:cs typeface="Arial" panose="020B0604020202020204" pitchFamily="34" charset="0"/>
              </a:rPr>
              <a:t>(ανάλογα με τα μαθήματα επιλογής στη Β΄ και Γ΄ Λυκείου)</a:t>
            </a:r>
            <a:endParaRPr lang="en-CY" sz="3200" dirty="0">
              <a:latin typeface="+mn-lt"/>
            </a:endParaRPr>
          </a:p>
        </p:txBody>
      </p:sp>
      <p:sp>
        <p:nvSpPr>
          <p:cNvPr id="3" name="Content Placeholder 2">
            <a:extLst>
              <a:ext uri="{FF2B5EF4-FFF2-40B4-BE49-F238E27FC236}">
                <a16:creationId xmlns:a16="http://schemas.microsoft.com/office/drawing/2014/main" id="{248A3FBA-FB48-8C8B-B91B-1AA65A58D5E7}"/>
              </a:ext>
            </a:extLst>
          </p:cNvPr>
          <p:cNvSpPr>
            <a:spLocks noGrp="1"/>
          </p:cNvSpPr>
          <p:nvPr>
            <p:ph idx="1"/>
          </p:nvPr>
        </p:nvSpPr>
        <p:spPr/>
        <p:txBody>
          <a:bodyPr/>
          <a:lstStyle/>
          <a:p>
            <a:pPr marL="0" indent="0" algn="just">
              <a:buNone/>
            </a:pPr>
            <a:endParaRPr lang="el-GR" sz="2800" dirty="0">
              <a:cs typeface="Arial" panose="020B0604020202020204" pitchFamily="34" charset="0"/>
            </a:endParaRPr>
          </a:p>
          <a:p>
            <a:pPr marL="0" indent="0" algn="just">
              <a:buNone/>
            </a:pPr>
            <a:r>
              <a:rPr lang="el-GR" sz="2800" dirty="0">
                <a:cs typeface="Arial" panose="020B0604020202020204" pitchFamily="34" charset="0"/>
              </a:rPr>
              <a:t>Ψυχολογία, Επιστημών Αγωγής (Δημοτική Εκπαίδευση), Επιστημών Αγωγής (</a:t>
            </a:r>
            <a:r>
              <a:rPr lang="el-GR" sz="2800" dirty="0" err="1">
                <a:cs typeface="Arial" panose="020B0604020202020204" pitchFamily="34" charset="0"/>
              </a:rPr>
              <a:t>Προδημοτική</a:t>
            </a:r>
            <a:r>
              <a:rPr lang="el-GR" sz="2800" dirty="0">
                <a:cs typeface="Arial" panose="020B0604020202020204" pitchFamily="34" charset="0"/>
              </a:rPr>
              <a:t> Εκπαίδευση), Παιδαγωγικό Ειδικής Αγωγής, Γεωγραφία, </a:t>
            </a:r>
            <a:r>
              <a:rPr lang="el-GR" sz="2800" dirty="0" err="1">
                <a:cs typeface="Arial" panose="020B0604020202020204" pitchFamily="34" charset="0"/>
              </a:rPr>
              <a:t>Λογοθεραπεία</a:t>
            </a:r>
            <a:r>
              <a:rPr lang="el-GR" sz="2800" dirty="0">
                <a:cs typeface="Arial" panose="020B0604020202020204" pitchFamily="34" charset="0"/>
              </a:rPr>
              <a:t>, Στρατιωτικές Σχολές Υπαξιωματικών, Μαγειρικές Τέχνες, Διοίκηση Ξενοδοχείων και Τουρισμού, Επικοινωνίας και Σπουδών Διαδικτύου ΤΕΠΑΚ, Ολοκληρωμένη Επικοινωνία και Μάρκετινγκ ΤΠΚ, Πολυμέσων και Γραφικών Τεχνών ΤΕΠΑΚ, Α.Σ.ΠΑΙ.Τ.Ε κ.ά.</a:t>
            </a:r>
          </a:p>
          <a:p>
            <a:endParaRPr lang="en-CY" dirty="0"/>
          </a:p>
        </p:txBody>
      </p:sp>
      <p:sp>
        <p:nvSpPr>
          <p:cNvPr id="4" name="Footer Placeholder 3">
            <a:extLst>
              <a:ext uri="{FF2B5EF4-FFF2-40B4-BE49-F238E27FC236}">
                <a16:creationId xmlns:a16="http://schemas.microsoft.com/office/drawing/2014/main" id="{B1D6AE51-F610-C5E4-4C19-970125DD668E}"/>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1154852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bwMode="auto">
          <a:xfrm>
            <a:off x="609600" y="580571"/>
            <a:ext cx="10972800" cy="472165"/>
          </a:xfrm>
          <a:noFill/>
        </p:spPr>
        <p:txBody>
          <a:bodyPr vert="horz" wrap="square" lIns="91440" tIns="45720" rIns="91440" bIns="45720" numCol="1" rtlCol="0" anchor="ctr" anchorCtr="0" compatLnSpc="1">
            <a:prstTxWarp prst="textNoShape">
              <a:avLst/>
            </a:prstTxWarp>
            <a:noAutofit/>
          </a:bodyPr>
          <a:lstStyle/>
          <a:p>
            <a:pPr algn="ctr"/>
            <a:r>
              <a:rPr lang="el-GR" sz="3200" dirty="0">
                <a:latin typeface="+mn-lt"/>
                <a:cs typeface="Arial" panose="020B0604020202020204" pitchFamily="34" charset="0"/>
              </a:rPr>
              <a:t>ΕΞΕΤΑΖΟΜΕΝΑ ΜΑΘΗΜΑΤΑ  Β΄ ΚΑΙ Γ΄ ΛΥΚΕΙΟΥ</a:t>
            </a:r>
            <a:br>
              <a:rPr lang="el-GR" b="1" dirty="0">
                <a:solidFill>
                  <a:srgbClr val="002060"/>
                </a:solidFill>
              </a:rPr>
            </a:br>
            <a:endParaRPr lang="el-GR" b="1" dirty="0">
              <a:solidFill>
                <a:srgbClr val="002060"/>
              </a:solidFill>
            </a:endParaRPr>
          </a:p>
        </p:txBody>
      </p:sp>
      <p:graphicFrame>
        <p:nvGraphicFramePr>
          <p:cNvPr id="47125" name="Group 21"/>
          <p:cNvGraphicFramePr>
            <a:graphicFrameLocks noGrp="1"/>
          </p:cNvGraphicFramePr>
          <p:nvPr>
            <p:ph idx="1"/>
            <p:extLst>
              <p:ext uri="{D42A27DB-BD31-4B8C-83A1-F6EECF244321}">
                <p14:modId xmlns:p14="http://schemas.microsoft.com/office/powerpoint/2010/main" val="3623969968"/>
              </p:ext>
            </p:extLst>
          </p:nvPr>
        </p:nvGraphicFramePr>
        <p:xfrm>
          <a:off x="609600" y="936621"/>
          <a:ext cx="10972800" cy="5805264"/>
        </p:xfrm>
        <a:graphic>
          <a:graphicData uri="http://schemas.openxmlformats.org/drawingml/2006/table">
            <a:tbl>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1288306">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1800" b="1" i="0" u="none" strike="noStrike" cap="none" normalizeH="0" baseline="0" dirty="0">
                        <a:ln>
                          <a:noFill/>
                        </a:ln>
                        <a:solidFill>
                          <a:schemeClr val="tx1"/>
                        </a:solidFill>
                        <a:effectLst/>
                        <a:latin typeface="+mn-lt"/>
                        <a:cs typeface="Arial" panose="020B0604020202020204" pitchFamily="34" charset="0"/>
                      </a:endParaRPr>
                    </a:p>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el-GR" sz="3200" b="1" i="0" u="none" strike="noStrike" cap="none" normalizeH="0" baseline="0" dirty="0">
                          <a:ln>
                            <a:noFill/>
                          </a:ln>
                          <a:solidFill>
                            <a:schemeClr val="tx1"/>
                          </a:solidFill>
                          <a:effectLst/>
                          <a:latin typeface="+mn-lt"/>
                          <a:cs typeface="Arial" panose="020B0604020202020204" pitchFamily="34" charset="0"/>
                        </a:rPr>
                        <a:t>Β΄ ΤΑΞΗ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1800" b="1" i="0" u="none" strike="noStrike" cap="none" normalizeH="0" baseline="0" dirty="0">
                        <a:ln>
                          <a:noFill/>
                        </a:ln>
                        <a:solidFill>
                          <a:schemeClr val="tx1"/>
                        </a:solidFill>
                        <a:effectLst/>
                        <a:latin typeface="+mn-lt"/>
                        <a:cs typeface="Arial" panose="020B0604020202020204" pitchFamily="34" charset="0"/>
                      </a:endParaRPr>
                    </a:p>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0" lang="el-GR" sz="3200" b="1" i="0" u="none" strike="noStrike" cap="none" normalizeH="0" baseline="0" dirty="0">
                          <a:ln>
                            <a:noFill/>
                          </a:ln>
                          <a:solidFill>
                            <a:schemeClr val="tx1"/>
                          </a:solidFill>
                          <a:effectLst/>
                          <a:latin typeface="+mn-lt"/>
                          <a:cs typeface="Arial" panose="020B0604020202020204" pitchFamily="34" charset="0"/>
                        </a:rPr>
                        <a:t>Γ΄ ΤΑΞΗ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16958">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pitchFamily="2" charset="2"/>
                        <a:buNone/>
                        <a:tabLst/>
                      </a:pPr>
                      <a:endParaRPr kumimoji="0" lang="el-GR" sz="2300" b="0" i="0" u="none" strike="noStrike" cap="none" normalizeH="0" baseline="0" dirty="0">
                        <a:ln>
                          <a:noFill/>
                        </a:ln>
                        <a:solidFill>
                          <a:schemeClr val="tx1"/>
                        </a:solidFill>
                        <a:effectLst/>
                        <a:latin typeface="+mn-lt"/>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mn-lt"/>
                          <a:cs typeface="Arial" panose="020B0604020202020204" pitchFamily="34" charset="0"/>
                        </a:rPr>
                        <a:t>Νέα Ελληνικά</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000" b="0" i="0" u="none" strike="noStrike" cap="none" normalizeH="0" baseline="0" dirty="0">
                        <a:ln>
                          <a:noFill/>
                        </a:ln>
                        <a:solidFill>
                          <a:schemeClr val="tx1"/>
                        </a:solidFill>
                        <a:effectLst/>
                        <a:latin typeface="+mn-lt"/>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mn-lt"/>
                          <a:cs typeface="Arial" panose="020B0604020202020204" pitchFamily="34" charset="0"/>
                        </a:rPr>
                        <a:t>Τα τέσσερα (4) μαθήματα Κατεύθυνσης που παρακολούθησε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300" b="0" i="0" u="none" strike="noStrike" cap="none" normalizeH="0" baseline="0" dirty="0">
                        <a:ln>
                          <a:noFill/>
                        </a:ln>
                        <a:solidFill>
                          <a:schemeClr val="tx1"/>
                        </a:solidFill>
                        <a:effectLst/>
                        <a:latin typeface="+mn-lt"/>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mn-lt"/>
                          <a:cs typeface="Arial" panose="020B0604020202020204" pitchFamily="34" charset="0"/>
                        </a:rPr>
                        <a:t>Νέα Ελληνικά</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None/>
                        <a:tabLst/>
                      </a:pPr>
                      <a:endParaRPr kumimoji="0" lang="el-GR" sz="2000" b="0" i="0" u="none" strike="noStrike" cap="none" normalizeH="0" baseline="0" dirty="0">
                        <a:ln>
                          <a:noFill/>
                        </a:ln>
                        <a:solidFill>
                          <a:schemeClr val="tx1"/>
                        </a:solidFill>
                        <a:effectLst/>
                        <a:latin typeface="+mn-lt"/>
                        <a:cs typeface="Arial" panose="020B0604020202020204" pitchFamily="34" charset="0"/>
                      </a:endParaRPr>
                    </a:p>
                    <a:p>
                      <a:pPr marL="566738" marR="0" lvl="0" indent="-457200" algn="l" defTabSz="914400" rtl="0" eaLnBrk="1" fontAlgn="base" latinLnBrk="0" hangingPunct="1">
                        <a:lnSpc>
                          <a:spcPct val="100000"/>
                        </a:lnSpc>
                        <a:spcBef>
                          <a:spcPts val="400"/>
                        </a:spcBef>
                        <a:spcAft>
                          <a:spcPct val="0"/>
                        </a:spcAft>
                        <a:buClr>
                          <a:schemeClr val="accent1"/>
                        </a:buClr>
                        <a:buSzPct val="68000"/>
                        <a:buFont typeface="Arial" panose="020B0604020202020204" pitchFamily="34" charset="0"/>
                        <a:buChar char="•"/>
                        <a:tabLst/>
                      </a:pPr>
                      <a:r>
                        <a:rPr kumimoji="0" lang="el-GR" sz="3200" b="0" i="0" u="none" strike="noStrike" cap="none" normalizeH="0" baseline="0" dirty="0">
                          <a:ln>
                            <a:noFill/>
                          </a:ln>
                          <a:solidFill>
                            <a:schemeClr val="tx1"/>
                          </a:solidFill>
                          <a:effectLst/>
                          <a:latin typeface="+mn-lt"/>
                          <a:cs typeface="Arial" panose="020B0604020202020204" pitchFamily="34" charset="0"/>
                        </a:rPr>
                        <a:t>Τα τέσσερα (4) μαθήματα Κατεύθυνσης που παρακολούθησε</a:t>
                      </a:r>
                    </a:p>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0" lang="el-GR" sz="2300" b="0" i="0" u="none" strike="noStrike" cap="none" normalizeH="0" baseline="0" dirty="0">
                        <a:ln>
                          <a:noFill/>
                        </a:ln>
                        <a:solidFill>
                          <a:schemeClr val="tx1"/>
                        </a:solidFill>
                        <a:effectLst/>
                        <a:latin typeface="+mn-lt"/>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595A-2BCD-471B-D55E-D4EE60F5D71D}"/>
              </a:ext>
            </a:extLst>
          </p:cNvPr>
          <p:cNvSpPr>
            <a:spLocks noGrp="1"/>
          </p:cNvSpPr>
          <p:nvPr>
            <p:ph type="title"/>
          </p:nvPr>
        </p:nvSpPr>
        <p:spPr/>
        <p:txBody>
          <a:bodyPr>
            <a:normAutofit/>
          </a:bodyPr>
          <a:lstStyle/>
          <a:p>
            <a:pPr algn="ctr"/>
            <a:r>
              <a:rPr lang="el-GR" sz="3200" dirty="0">
                <a:latin typeface="+mn-lt"/>
              </a:rPr>
              <a:t>ΕΞΕΤΑΣΕΙΣ ΜΕΤΑΤΑΞΗΣ</a:t>
            </a:r>
            <a:endParaRPr lang="en-CY" sz="3200" dirty="0">
              <a:latin typeface="+mn-lt"/>
            </a:endParaRPr>
          </a:p>
        </p:txBody>
      </p:sp>
      <p:sp>
        <p:nvSpPr>
          <p:cNvPr id="3" name="Content Placeholder 2">
            <a:extLst>
              <a:ext uri="{FF2B5EF4-FFF2-40B4-BE49-F238E27FC236}">
                <a16:creationId xmlns:a16="http://schemas.microsoft.com/office/drawing/2014/main" id="{AF38FE9F-9D60-5D99-0004-0A86448E2A76}"/>
              </a:ext>
            </a:extLst>
          </p:cNvPr>
          <p:cNvSpPr>
            <a:spLocks noGrp="1"/>
          </p:cNvSpPr>
          <p:nvPr>
            <p:ph idx="1"/>
          </p:nvPr>
        </p:nvSpPr>
        <p:spPr/>
        <p:txBody>
          <a:bodyPr/>
          <a:lstStyle/>
          <a:p>
            <a:pPr algn="just">
              <a:buClr>
                <a:schemeClr val="accent2">
                  <a:lumMod val="75000"/>
                </a:schemeClr>
              </a:buClr>
            </a:pPr>
            <a:r>
              <a:rPr lang="el-GR" altLang="en-US" sz="2800" dirty="0">
                <a:cs typeface="Times New Roman" panose="02020603050405020304" pitchFamily="18" charset="0"/>
              </a:rPr>
              <a:t>Οι μαθητές/</a:t>
            </a:r>
            <a:r>
              <a:rPr lang="el-GR" altLang="en-US" sz="2800" dirty="0" err="1">
                <a:cs typeface="Times New Roman" panose="02020603050405020304" pitchFamily="18" charset="0"/>
              </a:rPr>
              <a:t>τριες</a:t>
            </a:r>
            <a:r>
              <a:rPr lang="el-GR" altLang="en-US" sz="2800" dirty="0">
                <a:cs typeface="Times New Roman" panose="02020603050405020304" pitchFamily="18" charset="0"/>
              </a:rPr>
              <a:t> που επιθυμούν να μετακινηθούν: </a:t>
            </a:r>
          </a:p>
          <a:p>
            <a:pPr marL="0" indent="0" algn="just">
              <a:buClr>
                <a:schemeClr val="accent2">
                  <a:lumMod val="75000"/>
                </a:schemeClr>
              </a:buClr>
              <a:buNone/>
            </a:pPr>
            <a:r>
              <a:rPr lang="el-GR" altLang="en-US" sz="2800" dirty="0">
                <a:cs typeface="Times New Roman" panose="02020603050405020304" pitchFamily="18" charset="0"/>
              </a:rPr>
              <a:t>(α) στη Β΄ σε άλλη Κατεύθυνση από την Κατεύθυνση που οδηγεί η  Ομάδα Μαθημάτων Προσανατολισμού (Ο.Μ.Π.) που είχαν στην Α΄ Λυκείου  ή  </a:t>
            </a:r>
          </a:p>
          <a:p>
            <a:pPr marL="0" indent="0" algn="just">
              <a:buClr>
                <a:schemeClr val="accent2">
                  <a:lumMod val="75000"/>
                </a:schemeClr>
              </a:buClr>
              <a:buNone/>
            </a:pPr>
            <a:r>
              <a:rPr lang="el-GR" altLang="en-US" sz="2800" dirty="0">
                <a:cs typeface="Times New Roman" panose="02020603050405020304" pitchFamily="18" charset="0"/>
              </a:rPr>
              <a:t>(β) σε άλλη Κατεύθυνση στη Γ΄ από αυτή που είχαν στη Β΄  παρακάθονται σε Εξετάσεις Μετάταξης.</a:t>
            </a:r>
            <a:r>
              <a:rPr lang="el-GR" sz="2800" dirty="0">
                <a:cs typeface="Times New Roman" panose="02020603050405020304" pitchFamily="18" charset="0"/>
              </a:rPr>
              <a:t> Μπορούν επίσης να αλλάξουν και τα μαθήματα κατεύθυνσης από τη Β΄ στη Γ΄ Λυκείου με εξετάσεις.</a:t>
            </a:r>
          </a:p>
          <a:p>
            <a:pPr algn="just">
              <a:buClr>
                <a:schemeClr val="accent2">
                  <a:lumMod val="75000"/>
                </a:schemeClr>
              </a:buClr>
            </a:pPr>
            <a:r>
              <a:rPr lang="el-GR" sz="2800" dirty="0">
                <a:cs typeface="Times New Roman" panose="02020603050405020304" pitchFamily="18" charset="0"/>
              </a:rPr>
              <a:t>Εξετάσεις Μετάταξης γίνονται Μάιο-Ιούνιο.</a:t>
            </a:r>
          </a:p>
          <a:p>
            <a:endParaRPr lang="en-CY" dirty="0"/>
          </a:p>
        </p:txBody>
      </p:sp>
      <p:sp>
        <p:nvSpPr>
          <p:cNvPr id="4" name="Footer Placeholder 3">
            <a:extLst>
              <a:ext uri="{FF2B5EF4-FFF2-40B4-BE49-F238E27FC236}">
                <a16:creationId xmlns:a16="http://schemas.microsoft.com/office/drawing/2014/main" id="{94DD9EAD-2F6E-6B8C-C83B-D2D73600472A}"/>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15773391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15BE572-F49B-B5CA-8B0A-265F88DB56A7}"/>
              </a:ext>
            </a:extLst>
          </p:cNvPr>
          <p:cNvPicPr>
            <a:picLocks noGrp="1" noChangeAspect="1"/>
          </p:cNvPicPr>
          <p:nvPr>
            <p:ph idx="1"/>
          </p:nvPr>
        </p:nvPicPr>
        <p:blipFill>
          <a:blip r:embed="rId2"/>
          <a:stretch>
            <a:fillRect/>
          </a:stretch>
        </p:blipFill>
        <p:spPr>
          <a:xfrm>
            <a:off x="2486674" y="349870"/>
            <a:ext cx="7052981" cy="5827093"/>
          </a:xfrm>
        </p:spPr>
      </p:pic>
      <p:sp>
        <p:nvSpPr>
          <p:cNvPr id="4" name="Footer Placeholder 3">
            <a:extLst>
              <a:ext uri="{FF2B5EF4-FFF2-40B4-BE49-F238E27FC236}">
                <a16:creationId xmlns:a16="http://schemas.microsoft.com/office/drawing/2014/main" id="{121E5EAA-40AC-B9B8-E40B-450A4F875527}"/>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15706475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97" y="457200"/>
            <a:ext cx="9698113" cy="868866"/>
          </a:xfrm>
        </p:spPr>
        <p:txBody>
          <a:bodyPr>
            <a:normAutofit fontScale="90000"/>
          </a:bodyPr>
          <a:lstStyle/>
          <a:p>
            <a:pPr algn="ctr"/>
            <a:r>
              <a:rPr lang="el-GR" sz="3600" dirty="0">
                <a:solidFill>
                  <a:prstClr val="black"/>
                </a:solidFill>
              </a:rPr>
              <a:t>Οι επιλογές Λυκείου σε αλληλουχία με τα Επιστημονικά Πεδία και τα Πλαίσια Πρόσβασης</a:t>
            </a:r>
            <a:endParaRPr lang="en-GB" dirty="0">
              <a:solidFill>
                <a:schemeClr val="bg2"/>
              </a:solidFill>
            </a:endParaRPr>
          </a:p>
        </p:txBody>
      </p:sp>
      <p:graphicFrame>
        <p:nvGraphicFramePr>
          <p:cNvPr id="4" name="Diagram 3"/>
          <p:cNvGraphicFramePr/>
          <p:nvPr>
            <p:extLst>
              <p:ext uri="{D42A27DB-BD31-4B8C-83A1-F6EECF244321}">
                <p14:modId xmlns:p14="http://schemas.microsoft.com/office/powerpoint/2010/main" val="2563859264"/>
              </p:ext>
            </p:extLst>
          </p:nvPr>
        </p:nvGraphicFramePr>
        <p:xfrm>
          <a:off x="2531529" y="1552090"/>
          <a:ext cx="7900944" cy="4578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AA9F439-BAD9-4CFB-8DE0-6CAA244BAADC}" type="slidenum">
              <a:rPr lang="en-GB" smtClean="0"/>
              <a:t>75</a:t>
            </a:fld>
            <a:endParaRPr lang="en-GB"/>
          </a:p>
        </p:txBody>
      </p:sp>
      <p:sp>
        <p:nvSpPr>
          <p:cNvPr id="6" name="Footer Placeholder 5"/>
          <p:cNvSpPr>
            <a:spLocks noGrp="1"/>
          </p:cNvSpPr>
          <p:nvPr>
            <p:ph type="ftr" sz="quarter" idx="11"/>
          </p:nvPr>
        </p:nvSpPr>
        <p:spPr/>
        <p:txBody>
          <a:bodyPr/>
          <a:lstStyle/>
          <a:p>
            <a:r>
              <a:rPr lang="el-GR"/>
              <a:t>ΥΣΕΑ, ΟΚΤΩΒΡΙΟΣ 2022</a:t>
            </a:r>
            <a:endParaRPr lang="en-GB"/>
          </a:p>
        </p:txBody>
      </p:sp>
    </p:spTree>
    <p:extLst>
      <p:ext uri="{BB962C8B-B14F-4D97-AF65-F5344CB8AC3E}">
        <p14:creationId xmlns:p14="http://schemas.microsoft.com/office/powerpoint/2010/main" val="30521980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AB7C-5766-4485-88C1-DD945047F6F2}"/>
              </a:ext>
            </a:extLst>
          </p:cNvPr>
          <p:cNvSpPr>
            <a:spLocks noGrp="1"/>
          </p:cNvSpPr>
          <p:nvPr>
            <p:ph type="title"/>
          </p:nvPr>
        </p:nvSpPr>
        <p:spPr/>
        <p:txBody>
          <a:bodyPr>
            <a:normAutofit/>
          </a:bodyPr>
          <a:lstStyle/>
          <a:p>
            <a:pPr algn="ctr"/>
            <a:r>
              <a:rPr lang="el-GR" sz="3200" dirty="0">
                <a:latin typeface="+mn-lt"/>
              </a:rPr>
              <a:t>ΣΥΣΤΗΜΑ ΜΑΘΗΤΕΙΑΣ ΕΠΑΓΓΕΛΜΑΤΙΚΗΣ ΕΚΑΠΑΙΔΕΥΣΗΣ ΚΑΙ ΚΑΤΑΡΤΙΣΗΣ</a:t>
            </a:r>
            <a:endParaRPr lang="en-CY" sz="3200" dirty="0">
              <a:latin typeface="+mn-lt"/>
            </a:endParaRPr>
          </a:p>
        </p:txBody>
      </p:sp>
      <p:sp>
        <p:nvSpPr>
          <p:cNvPr id="3" name="Content Placeholder 2">
            <a:extLst>
              <a:ext uri="{FF2B5EF4-FFF2-40B4-BE49-F238E27FC236}">
                <a16:creationId xmlns:a16="http://schemas.microsoft.com/office/drawing/2014/main" id="{5D927D77-D874-3A42-4C33-EE5465DA194F}"/>
              </a:ext>
            </a:extLst>
          </p:cNvPr>
          <p:cNvSpPr>
            <a:spLocks noGrp="1"/>
          </p:cNvSpPr>
          <p:nvPr>
            <p:ph idx="1"/>
          </p:nvPr>
        </p:nvSpPr>
        <p:spPr/>
        <p:txBody>
          <a:bodyPr>
            <a:normAutofit fontScale="77500" lnSpcReduction="20000"/>
          </a:bodyPr>
          <a:lstStyle/>
          <a:p>
            <a:pPr>
              <a:buClr>
                <a:schemeClr val="accent2">
                  <a:lumMod val="75000"/>
                </a:schemeClr>
              </a:buClr>
            </a:pPr>
            <a:r>
              <a:rPr lang="el-GR" sz="2800" dirty="0">
                <a:ea typeface="Arial Unicode MS" panose="020B0604020202020204" pitchFamily="34" charset="-128"/>
                <a:cs typeface="Times New Roman" panose="02020603050405020304" pitchFamily="18" charset="0"/>
              </a:rPr>
              <a:t>Επιλέγεται από μαθητές που εγκαταλείπουν το επίσημο εκπαιδευτικό σύστημα. </a:t>
            </a:r>
          </a:p>
          <a:p>
            <a:pPr marL="0" indent="0">
              <a:buClr>
                <a:schemeClr val="accent2">
                  <a:lumMod val="75000"/>
                </a:schemeClr>
              </a:buClr>
              <a:buNone/>
            </a:pPr>
            <a:r>
              <a:rPr lang="el-GR" sz="2800" dirty="0">
                <a:ea typeface="Arial Unicode MS" panose="020B0604020202020204" pitchFamily="34" charset="-128"/>
                <a:cs typeface="Times New Roman" panose="02020603050405020304" pitchFamily="18" charset="0"/>
              </a:rPr>
              <a:t> </a:t>
            </a:r>
            <a:r>
              <a:rPr lang="el-GR" sz="2800" u="sng" dirty="0">
                <a:effectLst>
                  <a:outerShdw blurRad="38100" dist="38100" dir="2700000" algn="tl">
                    <a:srgbClr val="000000">
                      <a:alpha val="43137"/>
                    </a:srgbClr>
                  </a:outerShdw>
                </a:effectLst>
                <a:ea typeface="Arial Unicode MS" panose="020B0604020202020204" pitchFamily="34" charset="-128"/>
                <a:cs typeface="Times New Roman" panose="02020603050405020304" pitchFamily="18" charset="0"/>
              </a:rPr>
              <a:t>Επίπεδα:</a:t>
            </a:r>
          </a:p>
          <a:p>
            <a:pPr algn="just">
              <a:buClr>
                <a:schemeClr val="accent2">
                  <a:lumMod val="75000"/>
                </a:schemeClr>
              </a:buClr>
            </a:pPr>
            <a:r>
              <a:rPr lang="el-GR" sz="2800" dirty="0">
                <a:ea typeface="Arial Unicode MS" panose="020B0604020202020204" pitchFamily="34" charset="-128"/>
                <a:cs typeface="Times New Roman" panose="02020603050405020304" pitchFamily="18" charset="0"/>
              </a:rPr>
              <a:t>Α. Προπαρασκευαστική Μαθητεία (Π.Μ.) – 1 χρόνος, 1</a:t>
            </a:r>
            <a:r>
              <a:rPr lang="en-US" sz="2800" dirty="0">
                <a:ea typeface="Arial Unicode MS" panose="020B0604020202020204" pitchFamily="34" charset="-128"/>
                <a:cs typeface="Times New Roman" panose="02020603050405020304" pitchFamily="18" charset="0"/>
              </a:rPr>
              <a:t>5</a:t>
            </a:r>
            <a:r>
              <a:rPr lang="el-GR" sz="2800" dirty="0">
                <a:ea typeface="Arial Unicode MS" panose="020B0604020202020204" pitchFamily="34" charset="-128"/>
                <a:cs typeface="Times New Roman" panose="02020603050405020304" pitchFamily="18" charset="0"/>
              </a:rPr>
              <a:t>-16 χρονών.</a:t>
            </a:r>
          </a:p>
          <a:p>
            <a:pPr algn="just">
              <a:buClr>
                <a:schemeClr val="accent2">
                  <a:lumMod val="75000"/>
                </a:schemeClr>
              </a:buClr>
            </a:pPr>
            <a:r>
              <a:rPr lang="el-GR" sz="2800" dirty="0">
                <a:ea typeface="Arial Unicode MS" panose="020B0604020202020204" pitchFamily="34" charset="-128"/>
                <a:cs typeface="Times New Roman" panose="02020603050405020304" pitchFamily="18" charset="0"/>
              </a:rPr>
              <a:t>Β. Κεντρικός Κορμός Μαθητείας – 3 χρόνια, 15-18 χρονών.  Οι μαθητευόμενοι εξασκούνται στη Βιομηχανία, όπου αμείβονται για την εργασία τους, για τρεις ημέρες την εβδομάδα και παρακολουθούν μαθήματα σε Τεχνική Σχολή για δύο ημέρες την εβδομάδα.</a:t>
            </a:r>
          </a:p>
          <a:p>
            <a:pPr>
              <a:buClr>
                <a:schemeClr val="accent2">
                  <a:lumMod val="75000"/>
                </a:schemeClr>
              </a:buClr>
            </a:pPr>
            <a:r>
              <a:rPr lang="el-GR" sz="2800" u="sng" dirty="0">
                <a:effectLst>
                  <a:outerShdw blurRad="38100" dist="38100" dir="2700000" algn="tl">
                    <a:srgbClr val="000000">
                      <a:alpha val="43137"/>
                    </a:srgbClr>
                  </a:outerShdw>
                </a:effectLst>
                <a:ea typeface="Arial Unicode MS" panose="020B0604020202020204" pitchFamily="34" charset="-128"/>
                <a:cs typeface="Times New Roman" panose="02020603050405020304" pitchFamily="18" charset="0"/>
              </a:rPr>
              <a:t>Για περισσότερες πληροφορίες:</a:t>
            </a:r>
            <a:endParaRPr lang="en-US" sz="2800" dirty="0">
              <a:effectLst>
                <a:outerShdw blurRad="38100" dist="38100" dir="2700000" algn="tl">
                  <a:srgbClr val="000000">
                    <a:alpha val="43137"/>
                  </a:srgbClr>
                </a:outerShdw>
              </a:effectLst>
              <a:ea typeface="Arial Unicode MS" panose="020B0604020202020204" pitchFamily="34" charset="-128"/>
              <a:cs typeface="Times New Roman" panose="02020603050405020304" pitchFamily="18" charset="0"/>
            </a:endParaRPr>
          </a:p>
          <a:p>
            <a:pPr marL="0" indent="0">
              <a:lnSpc>
                <a:spcPct val="120000"/>
              </a:lnSpc>
              <a:buClr>
                <a:schemeClr val="accent2">
                  <a:lumMod val="75000"/>
                </a:schemeClr>
              </a:buClr>
              <a:buNone/>
            </a:pPr>
            <a:r>
              <a:rPr lang="el-GR" sz="2800" dirty="0">
                <a:cs typeface="Times New Roman" panose="02020603050405020304" pitchFamily="18" charset="0"/>
              </a:rPr>
              <a:t>	Λευκωσία: </a:t>
            </a:r>
            <a:r>
              <a:rPr lang="el-GR" sz="2800" dirty="0" err="1">
                <a:cs typeface="Times New Roman" panose="02020603050405020304" pitchFamily="18" charset="0"/>
              </a:rPr>
              <a:t>Τηλ</a:t>
            </a:r>
            <a:r>
              <a:rPr lang="el-GR" sz="2800" dirty="0">
                <a:cs typeface="Times New Roman" panose="02020603050405020304" pitchFamily="18" charset="0"/>
              </a:rPr>
              <a:t>. 22697200</a:t>
            </a:r>
            <a:br>
              <a:rPr lang="el-GR" sz="2800" dirty="0">
                <a:cs typeface="Times New Roman" panose="02020603050405020304" pitchFamily="18" charset="0"/>
              </a:rPr>
            </a:br>
            <a:r>
              <a:rPr lang="el-GR" sz="2800" dirty="0">
                <a:cs typeface="Times New Roman" panose="02020603050405020304" pitchFamily="18" charset="0"/>
              </a:rPr>
              <a:t>	Λεμεσός: </a:t>
            </a:r>
            <a:r>
              <a:rPr lang="el-GR" sz="2800" dirty="0" err="1">
                <a:cs typeface="Times New Roman" panose="02020603050405020304" pitchFamily="18" charset="0"/>
              </a:rPr>
              <a:t>Τηλ</a:t>
            </a:r>
            <a:r>
              <a:rPr lang="el-GR" sz="2800" dirty="0">
                <a:cs typeface="Times New Roman" panose="02020603050405020304" pitchFamily="18" charset="0"/>
              </a:rPr>
              <a:t>. 25 381611</a:t>
            </a:r>
            <a:br>
              <a:rPr lang="el-GR" sz="2800" dirty="0">
                <a:cs typeface="Times New Roman" panose="02020603050405020304" pitchFamily="18" charset="0"/>
              </a:rPr>
            </a:br>
            <a:r>
              <a:rPr lang="el-GR" sz="2800" dirty="0">
                <a:cs typeface="Times New Roman" panose="02020603050405020304" pitchFamily="18" charset="0"/>
              </a:rPr>
              <a:t>	Λάρνακα: </a:t>
            </a:r>
            <a:r>
              <a:rPr lang="el-GR" sz="2800" dirty="0" err="1">
                <a:cs typeface="Times New Roman" panose="02020603050405020304" pitchFamily="18" charset="0"/>
              </a:rPr>
              <a:t>Τηλ</a:t>
            </a:r>
            <a:r>
              <a:rPr lang="el-GR" sz="2800" dirty="0">
                <a:cs typeface="Times New Roman" panose="02020603050405020304" pitchFamily="18" charset="0"/>
              </a:rPr>
              <a:t>. 24655992</a:t>
            </a:r>
          </a:p>
          <a:p>
            <a:pPr marL="0" indent="0">
              <a:lnSpc>
                <a:spcPct val="120000"/>
              </a:lnSpc>
              <a:buClr>
                <a:schemeClr val="accent2">
                  <a:lumMod val="75000"/>
                </a:schemeClr>
              </a:buClr>
              <a:buNone/>
            </a:pPr>
            <a:r>
              <a:rPr lang="el-GR" dirty="0">
                <a:cs typeface="Times New Roman" panose="02020603050405020304" pitchFamily="18" charset="0"/>
              </a:rPr>
              <a:t>               Πάφος: </a:t>
            </a:r>
            <a:r>
              <a:rPr lang="el-GR" dirty="0" err="1">
                <a:cs typeface="Times New Roman" panose="02020603050405020304" pitchFamily="18" charset="0"/>
              </a:rPr>
              <a:t>Τηλ</a:t>
            </a:r>
            <a:r>
              <a:rPr lang="el-GR" dirty="0">
                <a:cs typeface="Times New Roman" panose="02020603050405020304" pitchFamily="18" charset="0"/>
              </a:rPr>
              <a:t>: 26935202</a:t>
            </a:r>
            <a:endParaRPr lang="en-CY" dirty="0"/>
          </a:p>
        </p:txBody>
      </p:sp>
      <p:sp>
        <p:nvSpPr>
          <p:cNvPr id="4" name="Footer Placeholder 3">
            <a:extLst>
              <a:ext uri="{FF2B5EF4-FFF2-40B4-BE49-F238E27FC236}">
                <a16:creationId xmlns:a16="http://schemas.microsoft.com/office/drawing/2014/main" id="{A09FEBA4-CA1D-B28D-6586-38EBDA9DB448}"/>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1126841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1823-8240-7F32-FC92-E968E254C87B}"/>
              </a:ext>
            </a:extLst>
          </p:cNvPr>
          <p:cNvSpPr>
            <a:spLocks noGrp="1"/>
          </p:cNvSpPr>
          <p:nvPr>
            <p:ph type="title"/>
          </p:nvPr>
        </p:nvSpPr>
        <p:spPr/>
        <p:txBody>
          <a:bodyPr>
            <a:normAutofit/>
          </a:bodyPr>
          <a:lstStyle/>
          <a:p>
            <a:pPr algn="ctr"/>
            <a:r>
              <a:rPr lang="el-GR" sz="3200" dirty="0">
                <a:latin typeface="+mn-lt"/>
              </a:rPr>
              <a:t>ΕΣΠΕΡΙΝΑ ΣΧΟΛΕΙΑ (ΓΥΜΝΑΣΙΟ- ΛΥΚΕΙΟ)</a:t>
            </a:r>
            <a:br>
              <a:rPr lang="el-GR" sz="3200" dirty="0">
                <a:latin typeface="+mn-lt"/>
              </a:rPr>
            </a:br>
            <a:r>
              <a:rPr lang="el-GR" sz="3200" dirty="0">
                <a:latin typeface="+mn-lt"/>
              </a:rPr>
              <a:t>ΕΣΠΕΡΙΝΕΣ  ΤΕΧΝΙΚΕΣ  ΣΧΟΛΕΣ</a:t>
            </a:r>
            <a:endParaRPr lang="en-CY" sz="3200" dirty="0">
              <a:latin typeface="+mn-lt"/>
            </a:endParaRPr>
          </a:p>
        </p:txBody>
      </p:sp>
      <p:sp>
        <p:nvSpPr>
          <p:cNvPr id="3" name="Content Placeholder 2">
            <a:extLst>
              <a:ext uri="{FF2B5EF4-FFF2-40B4-BE49-F238E27FC236}">
                <a16:creationId xmlns:a16="http://schemas.microsoft.com/office/drawing/2014/main" id="{39942B17-266A-F4E5-CA96-FF105DBFDB9B}"/>
              </a:ext>
            </a:extLst>
          </p:cNvPr>
          <p:cNvSpPr>
            <a:spLocks noGrp="1"/>
          </p:cNvSpPr>
          <p:nvPr>
            <p:ph idx="1"/>
          </p:nvPr>
        </p:nvSpPr>
        <p:spPr/>
        <p:txBody>
          <a:bodyPr/>
          <a:lstStyle/>
          <a:p>
            <a:pPr algn="just"/>
            <a:r>
              <a:rPr lang="el-GR" sz="2800" dirty="0">
                <a:ea typeface="Arial Unicode MS" panose="020B0604020202020204" pitchFamily="34" charset="-128"/>
                <a:cs typeface="Times New Roman" panose="02020603050405020304" pitchFamily="18" charset="0"/>
              </a:rPr>
              <a:t>Τα Εσπερινά Σχολεία είναι σχολεία Δεύτερης Ευκαιρίας. </a:t>
            </a:r>
          </a:p>
          <a:p>
            <a:pPr algn="just"/>
            <a:endParaRPr lang="el-GR" sz="2800" dirty="0">
              <a:ea typeface="Arial Unicode MS" panose="020B0604020202020204" pitchFamily="34" charset="-128"/>
              <a:cs typeface="Times New Roman" panose="02020603050405020304" pitchFamily="18" charset="0"/>
            </a:endParaRPr>
          </a:p>
          <a:p>
            <a:pPr marL="342900" indent="-342900" algn="just">
              <a:buFont typeface="Arial" panose="020B0604020202020204" pitchFamily="34" charset="0"/>
              <a:buChar char="•"/>
            </a:pPr>
            <a:r>
              <a:rPr lang="el-GR" sz="2800" dirty="0">
                <a:ea typeface="Arial Unicode MS" panose="020B0604020202020204" pitchFamily="34" charset="-128"/>
                <a:cs typeface="Times New Roman" panose="02020603050405020304" pitchFamily="18" charset="0"/>
              </a:rPr>
              <a:t>Στοχεύουν στην αντιμετώπιση του φαινομένου της πρόωρης εγκατάλειψης του σχολείου και του κοινωνικού αποκλεισμού. </a:t>
            </a:r>
          </a:p>
          <a:p>
            <a:pPr algn="just"/>
            <a:endParaRPr lang="el-GR" sz="2800" dirty="0">
              <a:ea typeface="Arial Unicode MS" panose="020B0604020202020204" pitchFamily="34" charset="-128"/>
              <a:cs typeface="Times New Roman" panose="02020603050405020304" pitchFamily="18" charset="0"/>
            </a:endParaRPr>
          </a:p>
          <a:p>
            <a:pPr marL="342900" indent="-342900" algn="just">
              <a:buFont typeface="Arial" panose="020B0604020202020204" pitchFamily="34" charset="0"/>
              <a:buChar char="•"/>
            </a:pPr>
            <a:r>
              <a:rPr lang="el-GR" sz="2800" dirty="0">
                <a:ea typeface="Arial Unicode MS" panose="020B0604020202020204" pitchFamily="34" charset="-128"/>
                <a:cs typeface="Times New Roman" panose="02020603050405020304" pitchFamily="18" charset="0"/>
              </a:rPr>
              <a:t>Δίνεται η ευκαιρία στους ενήλικες εκπαιδευόμενους να ενισχύσουν τις δεξιότητές τους και να αποκτήσουν προσόντα τα οποία θα βελτιώσουν την ποιότητα ζωής τους.</a:t>
            </a:r>
            <a:endParaRPr lang="en-US" sz="2800" dirty="0">
              <a:ea typeface="Arial Unicode MS" panose="020B0604020202020204" pitchFamily="34" charset="-128"/>
              <a:cs typeface="Times New Roman" panose="02020603050405020304" pitchFamily="18" charset="0"/>
            </a:endParaRPr>
          </a:p>
          <a:p>
            <a:endParaRPr lang="en-CY" dirty="0"/>
          </a:p>
        </p:txBody>
      </p:sp>
      <p:sp>
        <p:nvSpPr>
          <p:cNvPr id="4" name="Footer Placeholder 3">
            <a:extLst>
              <a:ext uri="{FF2B5EF4-FFF2-40B4-BE49-F238E27FC236}">
                <a16:creationId xmlns:a16="http://schemas.microsoft.com/office/drawing/2014/main" id="{235AB312-28AB-D9B8-BEAE-36598F5851EE}"/>
              </a:ext>
            </a:extLst>
          </p:cNvPr>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9420481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lstStyle/>
          <a:p>
            <a:r>
              <a:rPr lang="el-GR" dirty="0"/>
              <a:t>ΚΕΦΑΛΑΙΟ Β΄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lstStyle/>
          <a:p>
            <a:r>
              <a:rPr lang="el-GR" dirty="0"/>
              <a:t>ΕΝΟΤΗΤΑ </a:t>
            </a:r>
            <a:r>
              <a:rPr lang="en-US" dirty="0"/>
              <a:t>4</a:t>
            </a:r>
            <a:r>
              <a:rPr lang="el-GR" baseline="30000" dirty="0"/>
              <a:t>Η</a:t>
            </a:r>
            <a:r>
              <a:rPr lang="el-GR" dirty="0"/>
              <a:t> </a:t>
            </a:r>
          </a:p>
          <a:p>
            <a:r>
              <a:rPr lang="el-GR" dirty="0"/>
              <a:t>ΕΡΓΑΛΕΙΑ/ΦΟΡΕΙΣ ΠΟΥ ΣΥΝΔΕΟΝΤΑΙ ΜΕ ΤΗΝ ΑΓΟΡΑ ΕΡΓΑΣΙΑΣ – ΚΟΙΝΩΝΙΑ ΤΩΝ ΕΠΑΓΓΕΛΜΑΤΩΝ</a:t>
            </a:r>
            <a:endParaRPr lang="en-CY" dirty="0"/>
          </a:p>
        </p:txBody>
      </p:sp>
    </p:spTree>
    <p:extLst>
      <p:ext uri="{BB962C8B-B14F-4D97-AF65-F5344CB8AC3E}">
        <p14:creationId xmlns:p14="http://schemas.microsoft.com/office/powerpoint/2010/main" val="9964654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B8EF-B628-B2CB-F909-E5BFC060FEC4}"/>
              </a:ext>
            </a:extLst>
          </p:cNvPr>
          <p:cNvSpPr>
            <a:spLocks noGrp="1"/>
          </p:cNvSpPr>
          <p:nvPr>
            <p:ph type="title"/>
          </p:nvPr>
        </p:nvSpPr>
        <p:spPr/>
        <p:txBody>
          <a:bodyPr>
            <a:normAutofit fontScale="90000"/>
          </a:bodyPr>
          <a:lstStyle/>
          <a:p>
            <a:r>
              <a:rPr lang="el-GR" sz="3100" b="1" dirty="0"/>
              <a:t>ΕΡΓΑΛΕΙΑ/ΦΟΡΕΙΣ ΠΟΥ ΣΥΝΔΕΟΝΤΑΙ ΜΕ ΤΗΝ ΑΓΟΡΑ ΕΡΓΑΣΙΑΣ – ΚΟΙΝΩΝΙΑ ΤΩΝ ΕΠΑΓΓΕΛΜΑΤΩΝ</a:t>
            </a:r>
            <a:br>
              <a:rPr lang="en-CY" dirty="0"/>
            </a:br>
            <a:endParaRPr lang="en-CY" dirty="0"/>
          </a:p>
        </p:txBody>
      </p:sp>
      <p:sp>
        <p:nvSpPr>
          <p:cNvPr id="3" name="Content Placeholder 2">
            <a:extLst>
              <a:ext uri="{FF2B5EF4-FFF2-40B4-BE49-F238E27FC236}">
                <a16:creationId xmlns:a16="http://schemas.microsoft.com/office/drawing/2014/main" id="{B35679DE-9BA9-A9DE-02E7-3FFAB7F57943}"/>
              </a:ext>
            </a:extLst>
          </p:cNvPr>
          <p:cNvSpPr>
            <a:spLocks noGrp="1"/>
          </p:cNvSpPr>
          <p:nvPr>
            <p:ph idx="1"/>
          </p:nvPr>
        </p:nvSpPr>
        <p:spPr>
          <a:xfrm>
            <a:off x="838200" y="1362456"/>
            <a:ext cx="10515600" cy="5231775"/>
          </a:xfrm>
        </p:spPr>
        <p:txBody>
          <a:bodyPr>
            <a:normAutofit fontScale="62500" lnSpcReduction="20000"/>
          </a:bodyPr>
          <a:lstStyle/>
          <a:p>
            <a:pPr>
              <a:lnSpc>
                <a:spcPct val="107000"/>
              </a:lnSpc>
              <a:spcAft>
                <a:spcPts val="800"/>
              </a:spcAft>
              <a:buFont typeface="Wingdings" panose="05000000000000000000" pitchFamily="2" charset="2"/>
              <a:buChar char="ü"/>
            </a:pPr>
            <a:r>
              <a:rPr lang="el-GR" sz="2600" b="1" dirty="0">
                <a:effectLst/>
                <a:latin typeface="Arial" panose="020B0604020202020204" pitchFamily="34" charset="0"/>
                <a:ea typeface="Calibri" panose="020F0502020204030204" pitchFamily="34" charset="0"/>
                <a:cs typeface="Arial" panose="020B0604020202020204" pitchFamily="34" charset="0"/>
              </a:rPr>
              <a:t>Υπουργείο Εργασίας και Κοινωνικών Ασφαλίσεων:</a:t>
            </a:r>
            <a:endParaRPr lang="en-CY" sz="26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l-GR"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http://www.mlsi.gov.cy/mlsi/mlsi.nsf/home-el/home-el?OpenForm</a:t>
            </a:r>
            <a:endParaRPr lang="en-CY" sz="2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ourier New" panose="02070309020205020404" pitchFamily="49" charset="0"/>
              <a:buChar char="o"/>
            </a:pPr>
            <a:r>
              <a:rPr lang="el-GR" sz="2600" u="sng" dirty="0">
                <a:effectLst/>
                <a:latin typeface="Arial" panose="020B0604020202020204" pitchFamily="34" charset="0"/>
                <a:ea typeface="Calibri" panose="020F0502020204030204" pitchFamily="34" charset="0"/>
                <a:cs typeface="Arial" panose="020B0604020202020204" pitchFamily="34" charset="0"/>
              </a:rPr>
              <a:t>Τμήμα Εργασίας </a:t>
            </a:r>
            <a:endParaRPr lang="en-CY" sz="2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http://www.mlsi.gov.cy/mlsi/dl/dl.nsf/index_gr/index_gr?opendocument</a:t>
            </a:r>
            <a:r>
              <a:rPr lang="el-GR" sz="2600" dirty="0">
                <a:effectLst/>
                <a:latin typeface="Arial" panose="020B0604020202020204" pitchFamily="34" charset="0"/>
                <a:ea typeface="Calibri" panose="020F0502020204030204" pitchFamily="34" charset="0"/>
                <a:cs typeface="Arial" panose="020B0604020202020204" pitchFamily="34" charset="0"/>
              </a:rPr>
              <a:t> </a:t>
            </a:r>
            <a:endParaRPr lang="en-CY" sz="2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rtl="0" fontAlgn="base">
              <a:buFont typeface="Wingdings" panose="05000000000000000000" pitchFamily="2" charset="2"/>
              <a:buChar char=""/>
            </a:pPr>
            <a:r>
              <a:rPr lang="en-US" sz="2600" b="1" dirty="0" err="1">
                <a:solidFill>
                  <a:srgbClr val="272525"/>
                </a:solidFill>
                <a:effectLst/>
                <a:latin typeface="Arial" panose="020B0604020202020204" pitchFamily="34" charset="0"/>
                <a:ea typeface="Times New Roman" panose="02020603050405020304" pitchFamily="18" charset="0"/>
              </a:rPr>
              <a:t>Κέντρο</a:t>
            </a:r>
            <a:r>
              <a:rPr lang="en-US" sz="2600" b="1" dirty="0">
                <a:solidFill>
                  <a:srgbClr val="272525"/>
                </a:solidFill>
                <a:effectLst/>
                <a:latin typeface="Arial" panose="020B0604020202020204" pitchFamily="34" charset="0"/>
                <a:ea typeface="Times New Roman" panose="02020603050405020304" pitchFamily="18" charset="0"/>
              </a:rPr>
              <a:t> Παρα</a:t>
            </a:r>
            <a:r>
              <a:rPr lang="en-US" sz="2600" b="1" dirty="0" err="1">
                <a:solidFill>
                  <a:srgbClr val="272525"/>
                </a:solidFill>
                <a:effectLst/>
                <a:latin typeface="Arial" panose="020B0604020202020204" pitchFamily="34" charset="0"/>
                <a:ea typeface="Times New Roman" panose="02020603050405020304" pitchFamily="18" charset="0"/>
              </a:rPr>
              <a:t>γωγικότητ</a:t>
            </a:r>
            <a:r>
              <a:rPr lang="en-US" sz="2600" b="1" dirty="0">
                <a:solidFill>
                  <a:srgbClr val="272525"/>
                </a:solidFill>
                <a:effectLst/>
                <a:latin typeface="Arial" panose="020B0604020202020204" pitchFamily="34" charset="0"/>
                <a:ea typeface="Times New Roman" panose="02020603050405020304" pitchFamily="18" charset="0"/>
              </a:rPr>
              <a:t>ας (ΚΕΠΑ)</a:t>
            </a:r>
            <a:r>
              <a:rPr lang="el-GR" sz="2600" b="1" dirty="0">
                <a:solidFill>
                  <a:srgbClr val="272525"/>
                </a:solidFill>
                <a:effectLst/>
                <a:latin typeface="Arial" panose="020B0604020202020204" pitchFamily="34" charset="0"/>
                <a:ea typeface="Times New Roman" panose="02020603050405020304" pitchFamily="18" charset="0"/>
              </a:rPr>
              <a:t>:</a:t>
            </a:r>
            <a:endParaRPr lang="en-CY" sz="2600" dirty="0">
              <a:effectLst/>
              <a:latin typeface="Times New Roman" panose="02020603050405020304" pitchFamily="18" charset="0"/>
              <a:ea typeface="Times New Roman" panose="02020603050405020304" pitchFamily="18" charset="0"/>
            </a:endParaRPr>
          </a:p>
          <a:p>
            <a:r>
              <a:rPr lang="en-GB"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https://www.mlsi.gov.cy/mlsi/kepa/kepa.nsf/home/home?openform#</a:t>
            </a:r>
            <a:endParaRPr lang="en-GB"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buFont typeface="Courier New" panose="02070309020205020404" pitchFamily="49" charset="0"/>
              <a:buChar char="o"/>
            </a:pPr>
            <a:r>
              <a:rPr lang="pt-PT" sz="2600" u="sng" dirty="0">
                <a:effectLst/>
                <a:latin typeface="Arial" panose="020B0604020202020204" pitchFamily="34" charset="0"/>
                <a:ea typeface="Calibri" panose="020F0502020204030204" pitchFamily="34" charset="0"/>
                <a:cs typeface="Arial" panose="020B0604020202020204" pitchFamily="34" charset="0"/>
              </a:rPr>
              <a:t>Europass</a:t>
            </a:r>
            <a:r>
              <a:rPr lang="el-GR" sz="2600" u="sng" dirty="0">
                <a:effectLst/>
                <a:latin typeface="Arial" panose="020B0604020202020204" pitchFamily="34" charset="0"/>
                <a:ea typeface="Calibri" panose="020F0502020204030204" pitchFamily="34" charset="0"/>
                <a:cs typeface="Arial" panose="020B0604020202020204" pitchFamily="34" charset="0"/>
              </a:rPr>
              <a:t> </a:t>
            </a:r>
            <a:endParaRPr lang="en-CY" sz="2600" u="sng"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pt-PT"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https://europa.eu/europass/el</a:t>
            </a:r>
            <a:r>
              <a:rPr lang="pt-PT" sz="2600"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endParaRPr lang="en-US" sz="2600" dirty="0">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pt-PT" sz="2600"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r>
              <a:rPr lang="pt-PT"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https://mymim.net/europasscyprus/</a:t>
            </a:r>
            <a:endParaRPr lang="en-GB"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l-GR" sz="2600" b="1" dirty="0">
                <a:effectLst/>
                <a:latin typeface="Arial" panose="020B0604020202020204" pitchFamily="34" charset="0"/>
                <a:ea typeface="Calibri" panose="020F0502020204030204" pitchFamily="34" charset="0"/>
                <a:cs typeface="Arial" panose="020B0604020202020204" pitchFamily="34" charset="0"/>
              </a:rPr>
              <a:t>Στατιστική Υπηρεσία:</a:t>
            </a:r>
            <a:endParaRPr lang="en-CY" sz="26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l-GR"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https://www.cystat.gov.cy/el/default</a:t>
            </a:r>
            <a:endParaRPr lang="en-CY" sz="2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l-GR" sz="2600" b="1" dirty="0">
                <a:effectLst/>
                <a:latin typeface="Arial" panose="020B0604020202020204" pitchFamily="34" charset="0"/>
                <a:ea typeface="Calibri" panose="020F0502020204030204" pitchFamily="34" charset="0"/>
                <a:cs typeface="Arial" panose="020B0604020202020204" pitchFamily="34" charset="0"/>
              </a:rPr>
              <a:t>Αρχή Ανάπτυξης Ανθρώπινου Δυναμικού (</a:t>
            </a:r>
            <a:r>
              <a:rPr lang="el-GR" sz="2600" b="1" dirty="0" err="1">
                <a:effectLst/>
                <a:latin typeface="Arial" panose="020B0604020202020204" pitchFamily="34" charset="0"/>
                <a:ea typeface="Calibri" panose="020F0502020204030204" pitchFamily="34" charset="0"/>
                <a:cs typeface="Arial" panose="020B0604020202020204" pitchFamily="34" charset="0"/>
              </a:rPr>
              <a:t>ΑνΑΔ</a:t>
            </a:r>
            <a:r>
              <a:rPr lang="el-GR" sz="2600" b="1" dirty="0">
                <a:effectLst/>
                <a:latin typeface="Arial" panose="020B0604020202020204" pitchFamily="34" charset="0"/>
                <a:ea typeface="Calibri" panose="020F0502020204030204" pitchFamily="34" charset="0"/>
                <a:cs typeface="Arial" panose="020B0604020202020204" pitchFamily="34" charset="0"/>
              </a:rPr>
              <a:t>):</a:t>
            </a:r>
            <a:endParaRPr lang="en-CY" sz="26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l-GR" sz="2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https://www.anad.org.cy/wps/portal/hrda/hrdaExternal/!ut/p/z1/04_Sj9CPykssy0xPLMnMz0vMAfIjo8ziPTw8HD0s_Q383F3DjAwCLVydTV2CLY39XUz0w_Wj9KOASgxwAEcD_YLsbEUAbztbrg!!/dz/d5/L2dBISEvZ0FBIS9nQSEh/</a:t>
            </a:r>
            <a:endParaRPr lang="en-CY" sz="26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163541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rgbClr val="FFC000"/>
                </a:solidFill>
              </a:rPr>
              <a:t>Οριζόντιες/«Μαλακές» Δεξιότητες (</a:t>
            </a:r>
            <a:r>
              <a:rPr lang="el-GR" sz="3600" b="1" dirty="0" err="1">
                <a:solidFill>
                  <a:srgbClr val="FFC000"/>
                </a:solidFill>
              </a:rPr>
              <a:t>Soft</a:t>
            </a:r>
            <a:r>
              <a:rPr lang="el-GR" sz="3600" b="1" dirty="0">
                <a:solidFill>
                  <a:srgbClr val="FFC000"/>
                </a:solidFill>
              </a:rPr>
              <a:t> </a:t>
            </a:r>
            <a:r>
              <a:rPr lang="el-GR" sz="3600" b="1" dirty="0" err="1">
                <a:solidFill>
                  <a:srgbClr val="FFC000"/>
                </a:solidFill>
              </a:rPr>
              <a:t>Skills</a:t>
            </a:r>
            <a:r>
              <a:rPr lang="el-GR" sz="3600" b="1" dirty="0">
                <a:solidFill>
                  <a:srgbClr val="FFC000"/>
                </a:solidFill>
              </a:rPr>
              <a:t>)</a:t>
            </a:r>
            <a:endParaRPr lang="en-US" sz="3600" b="1" dirty="0">
              <a:solidFill>
                <a:srgbClr val="FFC000"/>
              </a:solidFill>
            </a:endParaRPr>
          </a:p>
        </p:txBody>
      </p:sp>
      <p:sp>
        <p:nvSpPr>
          <p:cNvPr id="3" name="Content Placeholder 2"/>
          <p:cNvSpPr>
            <a:spLocks noGrp="1"/>
          </p:cNvSpPr>
          <p:nvPr>
            <p:ph idx="1"/>
          </p:nvPr>
        </p:nvSpPr>
        <p:spPr/>
        <p:txBody>
          <a:bodyPr>
            <a:normAutofit lnSpcReduction="10000"/>
          </a:bodyPr>
          <a:lstStyle/>
          <a:p>
            <a:r>
              <a:rPr lang="el-GR" dirty="0"/>
              <a:t>Καλλιεργούνται και αναπτύσσονται μέσα από την όλη διαδρομή της ζωής. </a:t>
            </a:r>
          </a:p>
          <a:p>
            <a:endParaRPr lang="el-GR" dirty="0"/>
          </a:p>
          <a:p>
            <a:r>
              <a:rPr lang="el-GR" dirty="0"/>
              <a:t>Παίζουν σημαντικό ρόλο στην εσωτερική ισορροπία του ατόμου, στην όποια αποδοτικότητα και αποτελεσματικότητά του. </a:t>
            </a:r>
          </a:p>
          <a:p>
            <a:endParaRPr lang="el-GR" dirty="0"/>
          </a:p>
          <a:p>
            <a:r>
              <a:rPr lang="el-GR" dirty="0"/>
              <a:t>Παίζουν καταλυτικό ρόλο στην επιλογή των υποψηφίων όταν οι υπεύθυνοι προσλήψεων καλούνται να επιλέξουν μεταξύ ατόμων με παρόμοιο ακαδημαϊκό ή/και εργασιακό υπόβαθρο (Κάθετες Δεξιότητες).</a:t>
            </a:r>
            <a:endParaRPr lang="en-US" dirty="0"/>
          </a:p>
        </p:txBody>
      </p:sp>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15508897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A1E5E-F5EB-2939-A21D-124FEEB0537A}"/>
              </a:ext>
            </a:extLst>
          </p:cNvPr>
          <p:cNvSpPr>
            <a:spLocks noGrp="1"/>
          </p:cNvSpPr>
          <p:nvPr>
            <p:ph idx="1"/>
          </p:nvPr>
        </p:nvSpPr>
        <p:spPr>
          <a:xfrm>
            <a:off x="838200" y="474785"/>
            <a:ext cx="10515600" cy="5702178"/>
          </a:xfrm>
        </p:spPr>
        <p:txBody>
          <a:bodyPr>
            <a:normAutofit fontScale="92500" lnSpcReduction="10000"/>
          </a:bodyPr>
          <a:lstStyle/>
          <a:p>
            <a:pPr marL="342900" lvl="0" indent="-342900" algn="just" rtl="0">
              <a:lnSpc>
                <a:spcPct val="107000"/>
              </a:lnSpc>
              <a:buFont typeface="Wingdings" panose="05000000000000000000" pitchFamily="2" charset="2"/>
              <a:buChar char=""/>
            </a:pPr>
            <a:endPar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l-GR" sz="1700" b="1" dirty="0">
                <a:effectLst/>
                <a:latin typeface="Arial" panose="020B0604020202020204" pitchFamily="34" charset="0"/>
                <a:ea typeface="Calibri" panose="020F0502020204030204" pitchFamily="34" charset="0"/>
                <a:cs typeface="Arial" panose="020B0604020202020204" pitchFamily="34" charset="0"/>
              </a:rPr>
              <a:t>Ομοσπονδία Εργοδοτών κ Βιομηχάνων (ΟΕΒ):</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l-GR" sz="17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https://www.oeb.org.cy/</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l-GR" sz="1700" b="1" dirty="0">
                <a:effectLst/>
                <a:latin typeface="Arial" panose="020B0604020202020204" pitchFamily="34" charset="0"/>
                <a:ea typeface="Calibri" panose="020F0502020204030204" pitchFamily="34" charset="0"/>
                <a:cs typeface="Arial" panose="020B0604020202020204" pitchFamily="34" charset="0"/>
              </a:rPr>
              <a:t>Κυπριακό Εμπορικό και Βιομηχανικό Επιμελητήριο (ΚΕΒΕ):</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l-GR" sz="17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https://news.ccci.org.cy/</a:t>
            </a:r>
            <a:endParaRPr lang="en-US" sz="17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rtl="0">
              <a:lnSpc>
                <a:spcPct val="107000"/>
              </a:lnSpc>
              <a:buFont typeface="Wingdings" panose="05000000000000000000" pitchFamily="2" charset="2"/>
              <a:buChar char=""/>
            </a:pPr>
            <a:r>
              <a:rPr lang="el-GR" sz="1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Εθνικός Οργανισμός Πιστοποίησης Προσόντων και Επαγγελματικού Προσανατολισμού (</a:t>
            </a:r>
            <a:r>
              <a:rPr lang="el-GR" sz="17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ΕΟΠΕΕΠ)</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l-GR" sz="17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https://www.eoppep.gr/index.php/el/</a:t>
            </a:r>
            <a:r>
              <a:rPr lang="el-GR" sz="1700"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el-GR" sz="1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Ιστοσελίδα </a:t>
            </a:r>
            <a:r>
              <a:rPr lang="en-US" sz="17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eSchoolCounselor</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US" sz="17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https://www.eschoolcounselor.com/</a:t>
            </a:r>
            <a:r>
              <a:rPr lang="en-US" sz="1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l-GR" sz="1700" b="1" dirty="0">
                <a:effectLst/>
                <a:latin typeface="Calibri" panose="020F0502020204030204" pitchFamily="34" charset="0"/>
                <a:ea typeface="Calibri" panose="020F0502020204030204" pitchFamily="34" charset="0"/>
                <a:cs typeface="Calibri" panose="020F0502020204030204" pitchFamily="34" charset="0"/>
              </a:rPr>
              <a:t>Κατάλογος Κατοχυρωμένων Επαγγελμάτων στην Κύπρο (Υπουργείο Εργασίας) </a:t>
            </a:r>
            <a:r>
              <a:rPr lang="el-GR" sz="17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https://www.mlsi.gov.cy/mlsi/dl/dl.nsf/All/7FA6A9333991B5F1C22580A4002B6F42?OpenDocument</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el-GR" sz="1700" b="1" dirty="0">
                <a:effectLst/>
                <a:latin typeface="Arial" panose="020B0604020202020204" pitchFamily="34" charset="0"/>
                <a:ea typeface="Calibri" panose="020F0502020204030204" pitchFamily="34" charset="0"/>
                <a:cs typeface="Arial" panose="020B0604020202020204" pitchFamily="34" charset="0"/>
              </a:rPr>
              <a:t>Επαγγελματικοί Σύνδεσμοι και Οργανισμοί Κύπρου</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http</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www</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a:t>
            </a:r>
            <a:r>
              <a:rPr lang="en-GB" sz="1700" b="1"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moec</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gov</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cy</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a:t>
            </a:r>
            <a:r>
              <a:rPr lang="en-GB" sz="1700" b="1"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ysea</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cy</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_</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links</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_</a:t>
            </a:r>
            <a:r>
              <a:rPr lang="en-GB" sz="1700" b="1"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syndesmoi</a:t>
            </a:r>
            <a:r>
              <a:rPr lang="el-GR"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a:t>
            </a:r>
            <a:r>
              <a:rPr lang="en-GB" sz="17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html</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Wingdings" panose="05000000000000000000" pitchFamily="2" charset="2"/>
              <a:buChar char=""/>
            </a:pPr>
            <a:r>
              <a:rPr lang="pt-PT" sz="1700" b="1" dirty="0" err="1">
                <a:effectLst/>
                <a:latin typeface="Arial" panose="020B0604020202020204" pitchFamily="34" charset="0"/>
                <a:ea typeface="Calibri" panose="020F0502020204030204" pitchFamily="34" charset="0"/>
                <a:cs typeface="Arial" panose="020B0604020202020204" pitchFamily="34" charset="0"/>
              </a:rPr>
              <a:t>Euroguidance</a:t>
            </a:r>
            <a:r>
              <a:rPr lang="el-GR" sz="1700" b="1" dirty="0">
                <a:effectLst/>
                <a:latin typeface="Arial" panose="020B0604020202020204" pitchFamily="34" charset="0"/>
                <a:ea typeface="Calibri" panose="020F0502020204030204" pitchFamily="34" charset="0"/>
                <a:cs typeface="Arial" panose="020B0604020202020204" pitchFamily="34" charset="0"/>
              </a:rPr>
              <a:t>:</a:t>
            </a:r>
            <a:r>
              <a:rPr lang="pt-PT" sz="1700" b="1" dirty="0">
                <a:effectLst/>
                <a:latin typeface="Arial" panose="020B0604020202020204" pitchFamily="34" charset="0"/>
                <a:ea typeface="Calibri" panose="020F0502020204030204" pitchFamily="34" charset="0"/>
                <a:cs typeface="Arial" panose="020B0604020202020204" pitchFamily="34" charset="0"/>
              </a:rPr>
              <a:t>  </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pt-PT" sz="17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https://www.euroguidance.eu/</a:t>
            </a:r>
            <a:r>
              <a:rPr lang="pt-PT" sz="1700" dirty="0">
                <a:effectLst/>
                <a:latin typeface="Arial" panose="020B0604020202020204" pitchFamily="34" charset="0"/>
                <a:ea typeface="Calibri" panose="020F0502020204030204" pitchFamily="34" charset="0"/>
                <a:cs typeface="Arial" panose="020B0604020202020204" pitchFamily="34" charset="0"/>
              </a:rPr>
              <a:t> </a:t>
            </a:r>
            <a:endParaRPr lang="en-CY" sz="17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25348807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1BC8DC-2FF1-5322-FF96-9F8E0FBA5FF7}"/>
              </a:ext>
            </a:extLst>
          </p:cNvPr>
          <p:cNvSpPr>
            <a:spLocks noGrp="1"/>
          </p:cNvSpPr>
          <p:nvPr>
            <p:ph idx="1"/>
          </p:nvPr>
        </p:nvSpPr>
        <p:spPr>
          <a:xfrm>
            <a:off x="838200" y="712177"/>
            <a:ext cx="10515600" cy="5464786"/>
          </a:xfrm>
        </p:spPr>
        <p:txBody>
          <a:bodyPr>
            <a:normAutofit/>
          </a:bodyPr>
          <a:lstStyle/>
          <a:p>
            <a:pPr marL="342900" lvl="0" indent="-342900" algn="just">
              <a:lnSpc>
                <a:spcPct val="107000"/>
              </a:lnSpc>
              <a:buFont typeface="Wingdings" panose="05000000000000000000" pitchFamily="2" charset="2"/>
              <a:buChar char=""/>
            </a:pPr>
            <a:r>
              <a:rPr lang="el-GR" sz="1600" b="1" dirty="0">
                <a:effectLst/>
                <a:latin typeface="Arial" panose="020B0604020202020204" pitchFamily="34" charset="0"/>
                <a:ea typeface="Calibri" panose="020F0502020204030204" pitchFamily="34" charset="0"/>
                <a:cs typeface="Arial" panose="020B0604020202020204" pitchFamily="34" charset="0"/>
              </a:rPr>
              <a:t>Ευρωπαϊκό Πλαίσιο Επαγγελματικών Προσόντων (ΕΠΕΠ)</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US" sz="1600" b="1" dirty="0">
                <a:effectLst/>
                <a:latin typeface="Arial" panose="020B0604020202020204" pitchFamily="34" charset="0"/>
                <a:ea typeface="Calibri" panose="020F0502020204030204" pitchFamily="34" charset="0"/>
                <a:cs typeface="Arial" panose="020B0604020202020204" pitchFamily="34" charset="0"/>
              </a:rPr>
              <a:t>European Qualifications Framework (EQF):</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https://europa.eu/europass/el/european-qualifications-framework-eqf</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el-GR"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Ευρωπαϊκό Δίκτυο Υπηρεσιών Απασχόλησης</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GB" sz="1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European Employment Services</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Arial" panose="020B0604020202020204" pitchFamily="34" charset="0"/>
                <a:ea typeface="Calibri" panose="020F0502020204030204" pitchFamily="34" charset="0"/>
                <a:cs typeface="Arial" panose="020B0604020202020204" pitchFamily="34" charset="0"/>
              </a:rPr>
              <a:t>EURES):</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pP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https://ec.europa.eu/eures/public/index_el</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el-GR" sz="1600" b="1" dirty="0" err="1">
                <a:solidFill>
                  <a:srgbClr val="404040"/>
                </a:solidFill>
                <a:effectLst/>
                <a:latin typeface="Arial" panose="020B0604020202020204" pitchFamily="34" charset="0"/>
                <a:ea typeface="Calibri" panose="020F0502020204030204" pitchFamily="34" charset="0"/>
                <a:cs typeface="Arial" panose="020B0604020202020204" pitchFamily="34" charset="0"/>
              </a:rPr>
              <a:t>Ευριδίκη</a:t>
            </a:r>
            <a:r>
              <a:rPr lang="el-GR" sz="16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r>
              <a:rPr lang="en-US" sz="16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Eurydice</a:t>
            </a:r>
            <a:r>
              <a:rPr lang="el-GR" sz="16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el-GR"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https://eurydice.eacea.ec.europa.eu/national-education-systems?etrans=el</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1200"/>
              </a:spcBef>
              <a:spcAft>
                <a:spcPts val="805"/>
              </a:spcAft>
              <a:buFont typeface="Wingdings" panose="05000000000000000000" pitchFamily="2" charset="2"/>
              <a:buChar char=""/>
            </a:pPr>
            <a:r>
              <a:rPr lang="el-GR" sz="16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Ευρωπαϊκό σύστημα μεταφοράς και συσσώρευσης ακαδημαϊκών μονάδων (</a:t>
            </a:r>
            <a:r>
              <a:rPr lang="en-GB" sz="16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ECTS</a:t>
            </a:r>
            <a:r>
              <a:rPr lang="el-GR" sz="16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CY" sz="16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a:lnSpc>
                <a:spcPct val="107000"/>
              </a:lnSpc>
              <a:spcAft>
                <a:spcPts val="800"/>
              </a:spcAft>
            </a:pPr>
            <a:r>
              <a:rPr lang="en-US" sz="1600" b="1" dirty="0">
                <a:effectLst/>
                <a:latin typeface="Arial" panose="020B0604020202020204" pitchFamily="34" charset="0"/>
                <a:ea typeface="Calibri" panose="020F0502020204030204" pitchFamily="34" charset="0"/>
                <a:cs typeface="Arial" panose="020B0604020202020204" pitchFamily="34" charset="0"/>
              </a:rPr>
              <a:t>European Credit Transfer and Accumulation System (ECTS):</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https://education.ec.europa.eu/el/education-levels/higher-education/inclusive-and-connected-higher-education/european-credit-transfer-and-accumulation-system</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3771991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58AF22-4FE5-C9B6-FBFF-CC47B28EB002}"/>
              </a:ext>
            </a:extLst>
          </p:cNvPr>
          <p:cNvSpPr>
            <a:spLocks noGrp="1"/>
          </p:cNvSpPr>
          <p:nvPr>
            <p:ph idx="1"/>
          </p:nvPr>
        </p:nvSpPr>
        <p:spPr>
          <a:xfrm>
            <a:off x="838200" y="905608"/>
            <a:ext cx="10515600" cy="5271355"/>
          </a:xfrm>
        </p:spPr>
        <p:txBody>
          <a:bodyPr/>
          <a:lstStyle/>
          <a:p>
            <a:pPr marL="342900" lvl="0" indent="-342900" algn="just" rtl="0">
              <a:lnSpc>
                <a:spcPct val="107000"/>
              </a:lnSpc>
              <a:buFont typeface="Wingdings" panose="05000000000000000000" pitchFamily="2" charset="2"/>
              <a:buChar char=""/>
            </a:pPr>
            <a:r>
              <a:rPr lang="en-US" sz="16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Eurodesk</a:t>
            </a:r>
            <a:r>
              <a:rPr lang="el-GR"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https://eurodesk.onek.org.cy/</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European Skills, Competences, Qualifications and Occupations </a:t>
            </a:r>
            <a:r>
              <a:rPr lang="en-US" sz="16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(ESCO): </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https://esco.ec.europa.eu/el</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EPSO (European Personnel Selection </a:t>
            </a:r>
            <a:r>
              <a:rPr lang="el-GR"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Ο</a:t>
            </a:r>
            <a:r>
              <a:rPr lang="en-US" sz="16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ffice</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https://epso.europa.eu/el/about-epso</a:t>
            </a:r>
            <a:endParaRPr lang="en-CY" sz="16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spTree>
    <p:extLst>
      <p:ext uri="{BB962C8B-B14F-4D97-AF65-F5344CB8AC3E}">
        <p14:creationId xmlns:p14="http://schemas.microsoft.com/office/powerpoint/2010/main" val="1423323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DE6CD9-9071-3369-6FB8-8F6CE1836EAE}"/>
              </a:ext>
            </a:extLst>
          </p:cNvPr>
          <p:cNvPicPr>
            <a:picLocks noGrp="1" noChangeAspect="1"/>
          </p:cNvPicPr>
          <p:nvPr>
            <p:ph idx="1"/>
          </p:nvPr>
        </p:nvPicPr>
        <p:blipFill>
          <a:blip r:embed="rId2"/>
          <a:stretch>
            <a:fillRect/>
          </a:stretch>
        </p:blipFill>
        <p:spPr>
          <a:xfrm>
            <a:off x="3897801" y="224386"/>
            <a:ext cx="4114800" cy="6409228"/>
          </a:xfrm>
          <a:prstGeom prst="rect">
            <a:avLst/>
          </a:prstGeom>
        </p:spPr>
      </p:pic>
    </p:spTree>
    <p:extLst>
      <p:ext uri="{BB962C8B-B14F-4D97-AF65-F5344CB8AC3E}">
        <p14:creationId xmlns:p14="http://schemas.microsoft.com/office/powerpoint/2010/main" val="34793619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lstStyle/>
          <a:p>
            <a:r>
              <a:rPr lang="el-GR" dirty="0"/>
              <a:t>ΚΕΦΑΛΑΙΟ Β΄ ΠΛΗΡΟΦΟΡΗΣΗ</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lstStyle/>
          <a:p>
            <a:r>
              <a:rPr lang="el-GR" dirty="0"/>
              <a:t>ΕΝΟΤΗΤΑ 5</a:t>
            </a:r>
            <a:r>
              <a:rPr lang="el-GR" baseline="30000" dirty="0"/>
              <a:t>Η</a:t>
            </a:r>
            <a:r>
              <a:rPr lang="el-GR" dirty="0"/>
              <a:t> </a:t>
            </a:r>
          </a:p>
          <a:p>
            <a:r>
              <a:rPr lang="el-GR" sz="2400" dirty="0">
                <a:effectLst/>
                <a:ea typeface="Calibri" panose="020F0502020204030204" pitchFamily="34" charset="0"/>
              </a:rPr>
              <a:t>ΔΡΑΣΕΙΣ  ΤΗΣ ΥΣΕΑ ΚΑΙ ΑΛΛΩΝ ΦΟΡΕΩΝ ΓΙΑ ΕΞΟΙΚΕΙΩΣΗ ΤΩΝ ΜΑΘΗΤΩΝ ΜΕ ΤΗΝ ΑΓΟΡΑ ΕΡΓΑΣΙΑΣ/ ΚΟΙΝΩΝΙΑ  ΤΩΝ ΕΠΑΓΓΕΛΜΑΤΩΝ</a:t>
            </a:r>
            <a:endParaRPr lang="en-CY" dirty="0"/>
          </a:p>
        </p:txBody>
      </p:sp>
    </p:spTree>
    <p:extLst>
      <p:ext uri="{BB962C8B-B14F-4D97-AF65-F5344CB8AC3E}">
        <p14:creationId xmlns:p14="http://schemas.microsoft.com/office/powerpoint/2010/main" val="33762671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5167-8BD1-738C-FD0F-A10423A12412}"/>
              </a:ext>
            </a:extLst>
          </p:cNvPr>
          <p:cNvSpPr>
            <a:spLocks noGrp="1"/>
          </p:cNvSpPr>
          <p:nvPr>
            <p:ph type="title"/>
          </p:nvPr>
        </p:nvSpPr>
        <p:spPr/>
        <p:txBody>
          <a:bodyPr/>
          <a:lstStyle/>
          <a:p>
            <a:r>
              <a:rPr lang="el-GR" sz="1800" dirty="0">
                <a:effectLst/>
                <a:latin typeface="Arial" panose="020B0604020202020204" pitchFamily="34" charset="0"/>
                <a:ea typeface="Calibri" panose="020F0502020204030204" pitchFamily="34" charset="0"/>
              </a:rPr>
              <a:t>ΔΡΑΣΕΙΣ  ΤΗΣ ΥΣΕΑ ΚΑΙ ΑΛΛΩΝ ΦΟΡΕΩΝ ΓΙΑ ΕΞΟΙΚΕΙΩΣΗ ΤΩΝ ΜΑΘΗΤΩΝ ΜΕ ΤΗΝ ΑΓΟΡΑ ΕΡΓΑΣΙΑΣ/ ΚΟΙΝΩΝΙΑ  ΤΩΝ ΕΠΑΓΓΕΛΜΑΤΩΝ</a:t>
            </a:r>
            <a:endParaRPr lang="en-CY" dirty="0"/>
          </a:p>
        </p:txBody>
      </p:sp>
      <p:sp>
        <p:nvSpPr>
          <p:cNvPr id="3" name="Content Placeholder 2">
            <a:extLst>
              <a:ext uri="{FF2B5EF4-FFF2-40B4-BE49-F238E27FC236}">
                <a16:creationId xmlns:a16="http://schemas.microsoft.com/office/drawing/2014/main" id="{7DEB1A5D-0A40-28AC-1A9D-63D837E199FB}"/>
              </a:ext>
            </a:extLst>
          </p:cNvPr>
          <p:cNvSpPr>
            <a:spLocks noGrp="1"/>
          </p:cNvSpPr>
          <p:nvPr>
            <p:ph idx="1"/>
          </p:nvPr>
        </p:nvSpPr>
        <p:spPr/>
        <p:txBody>
          <a:bodyPr/>
          <a:lstStyle/>
          <a:p>
            <a:pPr marL="228600">
              <a:lnSpc>
                <a:spcPct val="107000"/>
              </a:lnSpc>
              <a:spcAft>
                <a:spcPts val="800"/>
              </a:spcAft>
            </a:pPr>
            <a:r>
              <a:rPr lang="el-GR" sz="1800" dirty="0">
                <a:effectLst/>
                <a:latin typeface="Arial" panose="020B0604020202020204" pitchFamily="34" charset="0"/>
                <a:ea typeface="Calibri" panose="020F0502020204030204" pitchFamily="34" charset="0"/>
                <a:cs typeface="Arial" panose="020B0604020202020204" pitchFamily="34" charset="0"/>
              </a:rPr>
              <a:t>ΣΤΑΔΙΟΔΡΟΜΙΑ</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l-GR" sz="1800" dirty="0">
                <a:effectLst/>
                <a:latin typeface="Arial" panose="020B0604020202020204" pitchFamily="34" charset="0"/>
                <a:ea typeface="Calibri" panose="020F0502020204030204" pitchFamily="34" charset="0"/>
                <a:cs typeface="Arial" panose="020B0604020202020204" pitchFamily="34" charset="0"/>
              </a:rPr>
              <a:t>ΔΙΗΜΕΡΟ/ΤΡΙΗΜΕΡΟ ΕΡΓΑΣΙΑΣ</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l-GR" sz="1800" dirty="0">
                <a:effectLst/>
                <a:latin typeface="Arial" panose="020B0604020202020204" pitchFamily="34" charset="0"/>
                <a:ea typeface="Calibri" panose="020F0502020204030204" pitchFamily="34" charset="0"/>
                <a:cs typeface="Arial" panose="020B0604020202020204" pitchFamily="34" charset="0"/>
              </a:rPr>
              <a:t>ΕΚΠΑΙΔΕΥΤΙΚΕΣ ΕΚΘΕΣΕΙΣ</a:t>
            </a:r>
            <a:endParaRPr lang="en-CY" sz="1800" dirty="0">
              <a:effectLst/>
              <a:latin typeface="Calibri" panose="020F0502020204030204" pitchFamily="34" charset="0"/>
              <a:ea typeface="Calibri" panose="020F0502020204030204" pitchFamily="34" charset="0"/>
              <a:cs typeface="Arial" panose="020B0604020202020204" pitchFamily="34" charset="0"/>
            </a:endParaRPr>
          </a:p>
          <a:p>
            <a:endParaRPr lang="en-CY" dirty="0"/>
          </a:p>
        </p:txBody>
      </p:sp>
      <p:pic>
        <p:nvPicPr>
          <p:cNvPr id="17" name="Picture 16">
            <a:extLst>
              <a:ext uri="{FF2B5EF4-FFF2-40B4-BE49-F238E27FC236}">
                <a16:creationId xmlns:a16="http://schemas.microsoft.com/office/drawing/2014/main" id="{43CC9089-CBC3-73DE-C06B-021B6209C8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5446" y="1690688"/>
            <a:ext cx="3550154" cy="4978410"/>
          </a:xfrm>
          <a:prstGeom prst="rect">
            <a:avLst/>
          </a:prstGeom>
        </p:spPr>
      </p:pic>
    </p:spTree>
    <p:extLst>
      <p:ext uri="{BB962C8B-B14F-4D97-AF65-F5344CB8AC3E}">
        <p14:creationId xmlns:p14="http://schemas.microsoft.com/office/powerpoint/2010/main" val="8165638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26DBD77-2801-E2BE-5DB8-B6516DA1FB53}"/>
              </a:ext>
            </a:extLst>
          </p:cNvPr>
          <p:cNvGraphicFramePr>
            <a:graphicFrameLocks noGrp="1"/>
          </p:cNvGraphicFramePr>
          <p:nvPr>
            <p:ph idx="1"/>
          </p:nvPr>
        </p:nvGraphicFramePr>
        <p:xfrm>
          <a:off x="838200" y="676656"/>
          <a:ext cx="10515600" cy="550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7676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275E-EBAA-247A-00F8-ECB530FB9835}"/>
              </a:ext>
            </a:extLst>
          </p:cNvPr>
          <p:cNvSpPr>
            <a:spLocks noGrp="1"/>
          </p:cNvSpPr>
          <p:nvPr>
            <p:ph type="ctrTitle"/>
          </p:nvPr>
        </p:nvSpPr>
        <p:spPr/>
        <p:txBody>
          <a:bodyPr/>
          <a:lstStyle/>
          <a:p>
            <a:r>
              <a:rPr lang="el-GR" dirty="0"/>
              <a:t>ΚΕΦΑΛΑΙΟ Γ΄ </a:t>
            </a:r>
            <a:br>
              <a:rPr lang="el-GR" dirty="0"/>
            </a:br>
            <a:r>
              <a:rPr lang="el-GR" dirty="0"/>
              <a:t>ΛΗΨΗ ΑΠΟΦΑΣΗΣ</a:t>
            </a:r>
            <a:endParaRPr lang="en-CY" dirty="0"/>
          </a:p>
        </p:txBody>
      </p:sp>
      <p:sp>
        <p:nvSpPr>
          <p:cNvPr id="3" name="Subtitle 2">
            <a:extLst>
              <a:ext uri="{FF2B5EF4-FFF2-40B4-BE49-F238E27FC236}">
                <a16:creationId xmlns:a16="http://schemas.microsoft.com/office/drawing/2014/main" id="{758B1D0B-6B2C-29C3-918E-D047496BB71E}"/>
              </a:ext>
            </a:extLst>
          </p:cNvPr>
          <p:cNvSpPr>
            <a:spLocks noGrp="1"/>
          </p:cNvSpPr>
          <p:nvPr>
            <p:ph type="subTitle" idx="1"/>
          </p:nvPr>
        </p:nvSpPr>
        <p:spPr/>
        <p:txBody>
          <a:bodyPr/>
          <a:lstStyle/>
          <a:p>
            <a:endParaRPr lang="en-CY" dirty="0"/>
          </a:p>
        </p:txBody>
      </p:sp>
    </p:spTree>
    <p:extLst>
      <p:ext uri="{BB962C8B-B14F-4D97-AF65-F5344CB8AC3E}">
        <p14:creationId xmlns:p14="http://schemas.microsoft.com/office/powerpoint/2010/main" val="13853182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b="1" dirty="0">
                <a:solidFill>
                  <a:srgbClr val="FFC000"/>
                </a:solidFill>
              </a:rPr>
              <a:t>ΛΗΨΗ   ΑΠΟΦΑΣΗΣ</a:t>
            </a:r>
            <a:br>
              <a:rPr lang="en-US" dirty="0"/>
            </a:br>
            <a:r>
              <a:rPr lang="el-GR" dirty="0"/>
              <a:t>Μεταβάσεις - Αλλαγή Ρόλων- Λήψη αποφάσεων</a:t>
            </a:r>
            <a:endParaRPr lang="en-US" dirty="0"/>
          </a:p>
        </p:txBody>
      </p:sp>
      <p:sp>
        <p:nvSpPr>
          <p:cNvPr id="3" name="Content Placeholder 2"/>
          <p:cNvSpPr>
            <a:spLocks noGrp="1"/>
          </p:cNvSpPr>
          <p:nvPr>
            <p:ph idx="1"/>
          </p:nvPr>
        </p:nvSpPr>
        <p:spPr/>
        <p:txBody>
          <a:bodyPr>
            <a:normAutofit lnSpcReduction="10000"/>
          </a:bodyPr>
          <a:lstStyle/>
          <a:p>
            <a:endParaRPr lang="el-GR" dirty="0"/>
          </a:p>
          <a:p>
            <a:endParaRPr lang="el-GR" dirty="0"/>
          </a:p>
          <a:p>
            <a:endParaRPr lang="el-GR" dirty="0"/>
          </a:p>
          <a:p>
            <a:r>
              <a:rPr lang="el-GR" dirty="0"/>
              <a:t>Η εξέλιξη της ζωής μας είναι μια σειρά από μεταβάσεις στη ροή του χρόνου</a:t>
            </a:r>
          </a:p>
          <a:p>
            <a:endParaRPr lang="el-GR" b="1" dirty="0"/>
          </a:p>
          <a:p>
            <a:endParaRPr lang="el-GR" b="1" dirty="0"/>
          </a:p>
          <a:p>
            <a:r>
              <a:rPr lang="el-GR" b="1" dirty="0"/>
              <a:t>Αυτές οι πολύ σημαντικές/ κεφαλαιώδους σημασίας ΜΕΤΑΒΑΣΕΙΣ απαιτούν μια διαδικασία Λήψης Απόφασης για μικρά ή μεγάλα θέματα που συνδέονται με τη μετάβαση.</a:t>
            </a:r>
            <a:endParaRPr lang="en-US" b="1" dirty="0"/>
          </a:p>
        </p:txBody>
      </p:sp>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2680045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22713"/>
            <a:ext cx="10515600" cy="5254250"/>
          </a:xfrm>
        </p:spPr>
        <p:txBody>
          <a:bodyPr/>
          <a:lstStyle/>
          <a:p>
            <a:endParaRPr lang="el-GR" dirty="0">
              <a:solidFill>
                <a:srgbClr val="FFC000"/>
              </a:solidFill>
            </a:endParaRPr>
          </a:p>
          <a:p>
            <a:endParaRPr lang="el-GR" dirty="0">
              <a:solidFill>
                <a:srgbClr val="FFC000"/>
              </a:solidFill>
            </a:endParaRPr>
          </a:p>
          <a:p>
            <a:endParaRPr lang="el-GR" dirty="0">
              <a:solidFill>
                <a:srgbClr val="FFC000"/>
              </a:solidFill>
            </a:endParaRPr>
          </a:p>
          <a:p>
            <a:endParaRPr lang="el-GR" dirty="0">
              <a:solidFill>
                <a:srgbClr val="FFC000"/>
              </a:solidFill>
            </a:endParaRPr>
          </a:p>
          <a:p>
            <a:pPr marL="0" indent="0" algn="ctr">
              <a:buNone/>
            </a:pPr>
            <a:r>
              <a:rPr lang="el-GR" sz="3600" b="1" dirty="0">
                <a:solidFill>
                  <a:srgbClr val="FFC000"/>
                </a:solidFill>
              </a:rPr>
              <a:t>Στάδια /Βήματα Λήψης Απόφασης</a:t>
            </a:r>
          </a:p>
        </p:txBody>
      </p:sp>
      <p:sp>
        <p:nvSpPr>
          <p:cNvPr id="2" name="Footer Placeholder 1"/>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410047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noAutofit/>
          </a:bodyPr>
          <a:lstStyle/>
          <a:p>
            <a:r>
              <a:rPr lang="el-GR" sz="3600" b="1" dirty="0">
                <a:solidFill>
                  <a:srgbClr val="FFC000"/>
                </a:solidFill>
              </a:rPr>
              <a:t>Οι ακόλουθες δέκα (10) θεωρούνται σήμερα ως οι κυριότερες: </a:t>
            </a:r>
            <a:endParaRPr lang="en-US" sz="3600" b="1" dirty="0">
              <a:solidFill>
                <a:srgbClr val="FFC000"/>
              </a:solidFill>
            </a:endParaRPr>
          </a:p>
        </p:txBody>
      </p:sp>
      <p:sp>
        <p:nvSpPr>
          <p:cNvPr id="3" name="Content Placeholder 2"/>
          <p:cNvSpPr>
            <a:spLocks noGrp="1"/>
          </p:cNvSpPr>
          <p:nvPr>
            <p:ph idx="1"/>
          </p:nvPr>
        </p:nvSpPr>
        <p:spPr>
          <a:xfrm>
            <a:off x="838199" y="1404851"/>
            <a:ext cx="11032375" cy="5170516"/>
          </a:xfrm>
        </p:spPr>
        <p:txBody>
          <a:bodyPr>
            <a:normAutofit/>
          </a:bodyPr>
          <a:lstStyle/>
          <a:p>
            <a:r>
              <a:rPr lang="el-GR" dirty="0"/>
              <a:t>Ανθεκτικότητα</a:t>
            </a:r>
          </a:p>
          <a:p>
            <a:r>
              <a:rPr lang="el-GR" dirty="0"/>
              <a:t>Διαχείριση χρόνου</a:t>
            </a:r>
          </a:p>
          <a:p>
            <a:r>
              <a:rPr lang="el-GR" dirty="0"/>
              <a:t>Δημιουργικότητα και καινοτομία</a:t>
            </a:r>
          </a:p>
          <a:p>
            <a:r>
              <a:rPr lang="el-GR" dirty="0"/>
              <a:t>Ευελιξία</a:t>
            </a:r>
          </a:p>
          <a:p>
            <a:r>
              <a:rPr lang="el-GR" dirty="0"/>
              <a:t>Προσαρμοστικότητα</a:t>
            </a:r>
          </a:p>
          <a:p>
            <a:r>
              <a:rPr lang="el-GR" dirty="0"/>
              <a:t>Ενσυναίσθηση</a:t>
            </a:r>
          </a:p>
          <a:p>
            <a:r>
              <a:rPr lang="el-GR" dirty="0"/>
              <a:t>Επίλυση προβλήματος</a:t>
            </a:r>
          </a:p>
          <a:p>
            <a:r>
              <a:rPr lang="el-GR" dirty="0"/>
              <a:t>Κριτική σκέψη</a:t>
            </a:r>
          </a:p>
          <a:p>
            <a:r>
              <a:rPr lang="el-GR" dirty="0"/>
              <a:t>Ομαδικότητα και συνεργασία </a:t>
            </a:r>
          </a:p>
          <a:p>
            <a:r>
              <a:rPr lang="el-GR" dirty="0"/>
              <a:t>Οργανωτικότητα</a:t>
            </a:r>
          </a:p>
          <a:p>
            <a:endParaRPr lang="en-US" dirty="0"/>
          </a:p>
        </p:txBody>
      </p:sp>
      <p:pic>
        <p:nvPicPr>
          <p:cNvPr id="5" name="Picture 4"/>
          <p:cNvPicPr>
            <a:picLocks noChangeAspect="1"/>
          </p:cNvPicPr>
          <p:nvPr/>
        </p:nvPicPr>
        <p:blipFill>
          <a:blip r:embed="rId2"/>
          <a:stretch>
            <a:fillRect/>
          </a:stretch>
        </p:blipFill>
        <p:spPr>
          <a:xfrm>
            <a:off x="7556268" y="3557847"/>
            <a:ext cx="4314307" cy="2917768"/>
          </a:xfrm>
          <a:prstGeom prst="rect">
            <a:avLst/>
          </a:prstGeom>
        </p:spPr>
      </p:pic>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1327051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8880" y="108931"/>
            <a:ext cx="5832783" cy="6366683"/>
          </a:xfrm>
          <a:prstGeom prst="rect">
            <a:avLst/>
          </a:prstGeom>
        </p:spPr>
      </p:pic>
      <p:sp>
        <p:nvSpPr>
          <p:cNvPr id="3" name="Footer Placeholder 2"/>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40662575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818" y="0"/>
            <a:ext cx="11055927" cy="7922029"/>
          </a:xfrm>
          <a:prstGeom prst="rect">
            <a:avLst/>
          </a:prstGeom>
        </p:spPr>
      </p:pic>
      <p:sp>
        <p:nvSpPr>
          <p:cNvPr id="3" name="Footer Placeholder 2"/>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39766700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4845" y="1"/>
            <a:ext cx="4804755" cy="6796833"/>
          </a:xfrm>
          <a:prstGeom prst="rect">
            <a:avLst/>
          </a:prstGeom>
        </p:spPr>
      </p:pic>
      <p:sp>
        <p:nvSpPr>
          <p:cNvPr id="3" name="Footer Placeholder 2"/>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13862528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5465" y="0"/>
            <a:ext cx="5407572" cy="6858000"/>
          </a:xfrm>
          <a:prstGeom prst="rect">
            <a:avLst/>
          </a:prstGeom>
        </p:spPr>
      </p:pic>
      <p:sp>
        <p:nvSpPr>
          <p:cNvPr id="3" name="Footer Placeholder 2"/>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21427986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solidFill>
                <a:srgbClr val="FFC000"/>
              </a:solidFill>
            </a:endParaRPr>
          </a:p>
        </p:txBody>
      </p:sp>
      <p:sp>
        <p:nvSpPr>
          <p:cNvPr id="3" name="Content Placeholder 2"/>
          <p:cNvSpPr>
            <a:spLocks noGrp="1"/>
          </p:cNvSpPr>
          <p:nvPr>
            <p:ph idx="1"/>
          </p:nvPr>
        </p:nvSpPr>
        <p:spPr/>
        <p:txBody>
          <a:bodyPr>
            <a:normAutofit/>
          </a:bodyPr>
          <a:lstStyle/>
          <a:p>
            <a:r>
              <a:rPr lang="el-GR" dirty="0"/>
              <a:t>Το περιεχόμενο της συγκεκριμένης παρουσίασης είναι μέρος του περιεχομένου των βιβλίων της ΥΣΕΑ:</a:t>
            </a:r>
          </a:p>
          <a:p>
            <a:r>
              <a:rPr lang="el-GR" dirty="0"/>
              <a:t> «</a:t>
            </a:r>
            <a:r>
              <a:rPr lang="el-GR" i="1" dirty="0"/>
              <a:t>Συμβουλευτική- Επαγγελματική Αγωγή: Προσωπική ανάπτυξη και Δεξιότητες Σταδιοδρομίας</a:t>
            </a:r>
            <a:r>
              <a:rPr lang="el-GR" dirty="0"/>
              <a:t>»  (Για τη σχ. Χρονιά 2023-2024 δίνεται ΜΟΝΟ στους/στις Καθηγητές/</a:t>
            </a:r>
            <a:r>
              <a:rPr lang="el-GR" dirty="0" err="1"/>
              <a:t>τριες</a:t>
            </a:r>
            <a:r>
              <a:rPr lang="el-GR"/>
              <a:t> Σ.Ε.Α.) </a:t>
            </a:r>
            <a:endParaRPr lang="el-GR" dirty="0"/>
          </a:p>
          <a:p>
            <a:r>
              <a:rPr lang="el-GR" dirty="0"/>
              <a:t>«</a:t>
            </a:r>
            <a:r>
              <a:rPr lang="el-GR" i="1" dirty="0"/>
              <a:t>Προσανατολισμοί μετά το Γυμνάσιο</a:t>
            </a:r>
            <a:r>
              <a:rPr lang="el-GR" dirty="0"/>
              <a:t>»</a:t>
            </a:r>
          </a:p>
          <a:p>
            <a:r>
              <a:rPr lang="el-GR" dirty="0"/>
              <a:t>«</a:t>
            </a:r>
            <a:r>
              <a:rPr lang="el-GR" i="1" dirty="0"/>
              <a:t>Επιστημονικά Πεδία και Πλαίσια Πρόσβασης στη Δημόσια Τριτοβάθμια Εκπαίδευση Κύπρου και Ελλάδας</a:t>
            </a:r>
            <a:r>
              <a:rPr lang="el-GR" dirty="0"/>
              <a:t>»</a:t>
            </a:r>
          </a:p>
          <a:p>
            <a:endParaRPr lang="el-GR" dirty="0"/>
          </a:p>
        </p:txBody>
      </p:sp>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27978406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solidFill>
                <a:srgbClr val="FFC000"/>
              </a:solidFill>
            </a:endParaRPr>
          </a:p>
        </p:txBody>
      </p:sp>
      <p:sp>
        <p:nvSpPr>
          <p:cNvPr id="3" name="Content Placeholder 2"/>
          <p:cNvSpPr>
            <a:spLocks noGrp="1"/>
          </p:cNvSpPr>
          <p:nvPr>
            <p:ph idx="1"/>
          </p:nvPr>
        </p:nvSpPr>
        <p:spPr/>
        <p:txBody>
          <a:bodyPr>
            <a:normAutofit/>
          </a:bodyPr>
          <a:lstStyle/>
          <a:p>
            <a:r>
              <a:rPr lang="el-GR" dirty="0"/>
              <a:t>Εργάστηκαν οι :</a:t>
            </a:r>
          </a:p>
          <a:p>
            <a:endParaRPr lang="el-GR" dirty="0"/>
          </a:p>
          <a:p>
            <a:r>
              <a:rPr lang="el-GR" dirty="0"/>
              <a:t>Δρ. Ειρήνη </a:t>
            </a:r>
            <a:r>
              <a:rPr lang="el-GR" dirty="0" err="1"/>
              <a:t>Ροδοσθένους</a:t>
            </a:r>
            <a:r>
              <a:rPr lang="el-GR" dirty="0"/>
              <a:t>, Προϊσταμένη ΥΣΕΑ</a:t>
            </a:r>
          </a:p>
          <a:p>
            <a:r>
              <a:rPr lang="el-GR" dirty="0"/>
              <a:t>Ελένη Παπαστεφάνου, Επιθεωρήτρια Σ.Ε.Α.</a:t>
            </a:r>
          </a:p>
          <a:p>
            <a:r>
              <a:rPr lang="el-GR" dirty="0"/>
              <a:t>Διαμάντω </a:t>
            </a:r>
            <a:r>
              <a:rPr lang="el-GR" dirty="0" err="1"/>
              <a:t>Ζίζιρου</a:t>
            </a:r>
            <a:r>
              <a:rPr lang="el-GR" dirty="0"/>
              <a:t>, Καθηγήτρια Σ.Ε.Α.</a:t>
            </a:r>
          </a:p>
          <a:p>
            <a:r>
              <a:rPr lang="el-GR" dirty="0"/>
              <a:t>Αντιγόνη Καραγιάννη, Καθηγήτρια Σ.Ε.Α.</a:t>
            </a:r>
          </a:p>
          <a:p>
            <a:r>
              <a:rPr lang="el-GR" dirty="0"/>
              <a:t>Βασιλική </a:t>
            </a:r>
            <a:r>
              <a:rPr lang="el-GR" dirty="0" err="1"/>
              <a:t>Λοϊζου</a:t>
            </a:r>
            <a:r>
              <a:rPr lang="el-GR" dirty="0"/>
              <a:t>, Καθηγήτρια Σ.Ε.Α.</a:t>
            </a:r>
            <a:endParaRPr lang="en-US" dirty="0"/>
          </a:p>
        </p:txBody>
      </p:sp>
      <p:sp>
        <p:nvSpPr>
          <p:cNvPr id="4" name="Footer Placeholder 3"/>
          <p:cNvSpPr>
            <a:spLocks noGrp="1"/>
          </p:cNvSpPr>
          <p:nvPr>
            <p:ph type="ftr" sz="quarter" idx="11"/>
          </p:nvPr>
        </p:nvSpPr>
        <p:spPr/>
        <p:txBody>
          <a:bodyPr/>
          <a:lstStyle/>
          <a:p>
            <a:r>
              <a:rPr lang="el-GR"/>
              <a:t>Υπηρεσία Συμβουλευτικής και Επαγγελματικής Αγωγής, Οκτώβριος 2023</a:t>
            </a:r>
            <a:endParaRPr lang="en-US"/>
          </a:p>
        </p:txBody>
      </p:sp>
    </p:spTree>
    <p:extLst>
      <p:ext uri="{BB962C8B-B14F-4D97-AF65-F5344CB8AC3E}">
        <p14:creationId xmlns:p14="http://schemas.microsoft.com/office/powerpoint/2010/main" val="42048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5949</Words>
  <Application>Microsoft Office PowerPoint</Application>
  <PresentationFormat>Widescreen</PresentationFormat>
  <Paragraphs>826</Paragraphs>
  <Slides>95</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95</vt:i4>
      </vt:variant>
    </vt:vector>
  </HeadingPairs>
  <TitlesOfParts>
    <vt:vector size="108" baseType="lpstr">
      <vt:lpstr>Arial</vt:lpstr>
      <vt:lpstr>Calibri</vt:lpstr>
      <vt:lpstr>Calibri Light</vt:lpstr>
      <vt:lpstr>Courier New</vt:lpstr>
      <vt:lpstr>Microsoft Sans Serif</vt:lpstr>
      <vt:lpstr>Symbol</vt:lpstr>
      <vt:lpstr>Times New Roman</vt:lpstr>
      <vt:lpstr>Trebuchet MS</vt:lpstr>
      <vt:lpstr>Tw Cen MT</vt:lpstr>
      <vt:lpstr>Wingdings</vt:lpstr>
      <vt:lpstr>Wingdings 3</vt:lpstr>
      <vt:lpstr>Office Theme</vt:lpstr>
      <vt:lpstr>1_Office Theme</vt:lpstr>
      <vt:lpstr>     ΔΙΕΡΓΑΣΙΑ  ΤΗΣ  ΕΠΑΓΓΕΛΜΑΤΙΚΗΣ   ΑΓΩΓΗΣ/ ΣΥΜΒΟΥΛΕΥΤΙΚΗΣ  A ΄ ΛΥΚΕΙΟΥ </vt:lpstr>
      <vt:lpstr>  Δομολειτουργικά στοιχεία  Επαγγελματικής Αγωγής :  Αυτογνωσία - Πληροφόρηση - Λήψη Απόφασης </vt:lpstr>
      <vt:lpstr>ΚΕΦΑΛΑΙΟ Α΄  ΑΥΤΟΓΝΩΣΙΑ  - ΕΝΑ ΤΑΞΙΔΙ ΖΩΗΣ  </vt:lpstr>
      <vt:lpstr>ΑΥΤΟΓΝΩΣΙΑ- ΤΑΞΙΔΙ  ΖΩΗΣ</vt:lpstr>
      <vt:lpstr>PowerPoint Presentation</vt:lpstr>
      <vt:lpstr>PowerPoint Presentation</vt:lpstr>
      <vt:lpstr>Τεχνικές/ Σκληρές Δεξιότητες (Hard Skills)</vt:lpstr>
      <vt:lpstr>Οριζόντιες/«Μαλακές» Δεξιότητες (Soft Skills)</vt:lpstr>
      <vt:lpstr>Οι ακόλουθες δέκα (10) θεωρούνται σήμερα ως οι κυριότερες: </vt:lpstr>
      <vt:lpstr>PowerPoint Presentation</vt:lpstr>
      <vt:lpstr>Ενδιαφέροντα</vt:lpstr>
      <vt:lpstr>Αξίες</vt:lpstr>
      <vt:lpstr>Προσωπικές Αξίες ειδικά εστιασμένες στο Επάγγελμα</vt:lpstr>
      <vt:lpstr>PowerPoint Presentation</vt:lpstr>
      <vt:lpstr>Προβληματισμοί προς συζήτηση</vt:lpstr>
      <vt:lpstr>Προβληματισμοί προς συζήτηση</vt:lpstr>
      <vt:lpstr>PowerPoint Presentation</vt:lpstr>
      <vt:lpstr>ΚΕΦΑΛΑΙΟ Α ’: ΑΥΤΟΓΝΩΣΙΑ – ΈΝΑ ΤΑΞΙΔΙ  ΖΩΗΣ</vt:lpstr>
      <vt:lpstr>Το Εξάγωνο του J. Holland</vt:lpstr>
      <vt:lpstr>ΚΕΦΑΛΑΙΟ Β΄ ΠΛΗΡΟΦΟΡΗΣΗ</vt:lpstr>
      <vt:lpstr>ΚΕΦΑΛΑΙΟ Β’ ΠΛΗΡΟΦΟΡΗΣΗ</vt:lpstr>
      <vt:lpstr>ΚΕΦΑΛΑΙΟ Β΄ ΠΛΗΡΟΦΟΡΗΣΗ</vt:lpstr>
      <vt:lpstr>PowerPoint Presentation</vt:lpstr>
      <vt:lpstr>PowerPoint Presentation</vt:lpstr>
      <vt:lpstr>ΚΕΦΑΛΑΙΟ Β΄ ΠΛΗΡΟΦΟΡΗΣΗ</vt:lpstr>
      <vt:lpstr>Ταξινόμηση Επαγγελμάτων – ISCO-8</vt:lpstr>
      <vt:lpstr>Ταξινόμηση Επαγγελμάτων  - ESCO</vt:lpstr>
      <vt:lpstr>PowerPoint Presentation</vt:lpstr>
      <vt:lpstr>PowerPoint Presentation</vt:lpstr>
      <vt:lpstr>PowerPoint Presentation</vt:lpstr>
      <vt:lpstr>ΚΕΦΑΛΑΙΟ Β΄ ΠΛΗΡΟΦΟΡΗΣΗ</vt:lpstr>
      <vt:lpstr>ΒΑΘΜΙΔΕΣ ΕΚΠΑΙΔΕΥΣΗΣ ΚΑΙ ΕΙΔΟΣ/ΤΡΟΠΟΣ ΠΡΟΣΒΑΣΗΣ</vt:lpstr>
      <vt:lpstr>ΒΑΘΜΙΔΕΣ ΕΚΠΑΙΔΕΥΣΗΣ ΚΑΙ ΕΙΔΟΣ/ΤΡΟΠΟΣ ΠΡΟΣΒΑΣΗΣ</vt:lpstr>
      <vt:lpstr>ΔΗΜΟΣΙΑ  ΤΡΙΤΟΒΑΘΜΙΑ   ΕΚΠΑΙΔΕΥΣΗ  ΚΥΠΡΟΥ  ΚΑΙ  ΕΛΛΑΔΑΣ   ΔΙΑΔΙΚΑΣΙΑ   ΠΡΟΣΒΑΣΗΣ  (2024)</vt:lpstr>
      <vt:lpstr> ΔΗΜΟΣΙΑ ΤΡΙΤΟΒΑΘΜΙΑ ΕΚΠΑΙΔΕΥΣΗ ΚΥΠΡΟΥ ΚΑΙ ΕΛΛΑΔΑΣ</vt:lpstr>
      <vt:lpstr> ΕΠΙΣΤΗΜΟΝΙΚΑ ΠΕΔΙΑ:  Ομαδοποίηση Τμημάτων που ανήκουν σε διάφορες Σχολές στα Δημόσια ΑΑΕΙ Κύπρου και Ελλάδας.  Επιλογή από ένα μόνο Επιστημονικό Πεδίο κατά την υποβολή της Δήλωσης Προτίμησης των Σχολών/Τμημάτων των ΑΑΕΙ Ελλάδας. </vt:lpstr>
      <vt:lpstr>1Ο  ΕΠΙΣΤΗΜΟΝΙΚΟ   ΠΕΔΙΟ    ΑΝΘΡΩΠΙΣΤΙΚΩΝ , ΝΟΜΙΚΩΝ    ΚΑΙ    ΚΟΙΝΩΝΙΚΩΝ    ΕΠΙΣΤΗΜΩΝ</vt:lpstr>
      <vt:lpstr>2ο ΕΠΙΣΤΗΜΟΝΙΚΟ ΠΕΔΙΟ  ΘΕΤΙΚΩΝ ΚΑΙ ΤΕΧΝΟΛΟΓΙΚΩΝ ΕΠΙΣΤΗΜΩΝ</vt:lpstr>
      <vt:lpstr>3ο  Επιστημονικο πεδιο   επιστημων υγειασ και ζωησ </vt:lpstr>
      <vt:lpstr>4ο επιστημονικο πεδιο  επιστημων οικονομιασ και πληροφορικησ </vt:lpstr>
      <vt:lpstr>PowerPoint Presentation</vt:lpstr>
      <vt:lpstr>PowerPoint Presentation</vt:lpstr>
      <vt:lpstr>παραδειγμα: (πλαισιο προσβασησ 10)</vt:lpstr>
      <vt:lpstr> ΔΙΑΔΙΚΑΣΙΑ ΠΡΟΣΒΑΣΗΣ -  ΠΑΓΚΥΠΡΙΕΣ ΕΞΕΤΑΣΕΙΣ 2024  </vt:lpstr>
      <vt:lpstr>ΔΙΑΔΙΚΑΣΙΑ ΠΡΟΣΒΑΣΗΣ  ΠΑΓΚΥΠΡΙΕΣ ΕΞΕΤΑΣΕΙΣ 2024  </vt:lpstr>
      <vt:lpstr>ΕΛΛΗΝΕΣ ΤΟΥ ΕΞΩΤΕΡΙΚΟΥ -ΟΜΟΓΕΝΕΙΣ</vt:lpstr>
      <vt:lpstr> ΔΙΑΔΙΚΑΣΙΑ ΠΡΟΣΒΑΣΗΣ  ΠΑΓΚΥΠΡΙΕΣ ΕΞΕΤΑΣΕΙΣ 2024  </vt:lpstr>
      <vt:lpstr> ΤΡΙΤΟΒΑΘΜΙΑ ΕΚΠΑΙΔΕΥΣΗ ΣΕ ΑΛΛΕΣ ΧΩΡΕΣ </vt:lpstr>
      <vt:lpstr>ΛΥΚΕΙΟ</vt:lpstr>
      <vt:lpstr>ΚΑΤΗΓΟΡΙΕΣ ΜΑΘΗΜΑΤΩΝ ΚΑΙ ΠΕΡΙΟΔΟΙ ΔΙΔΑΣΚΑΛΙΑΣ ΑΝΑ ΤΑΞΗ ΣΤΟ ΛΥΚΕΙΟ </vt:lpstr>
      <vt:lpstr>ΜΑΘΗΜΑΤΑ ΚΟΙΝΟΥ ΚΟΡΜΟΥ ΑΝΑ ΤΑΞΗ ΣΤΟ ΛΥΚΕΙΟ</vt:lpstr>
      <vt:lpstr> ΩΡΟΛΟΓΙΟ ΠΡΟΓΡΑΜΜΑ Α’ ΛΥΚΕΙΟΥ ΚΟΙΝΟΣ ΚΟΡΜΟΣ (υποχρεωτικά) και ΕΠΙΛΕΓΟΜΕΝΑ (Ομάδες Μαθημάτων Προσανατολισμού) </vt:lpstr>
      <vt:lpstr>ΟΜΑΔΕΣ ΜΑΘΗΜΑΤΩΝ ΠΠΡΟΣΑΝΑΤΟΛΙΣΜΟΥ (ΟΜΠ)</vt:lpstr>
      <vt:lpstr>ΕΠΙΛΟΓΗ ΜΙΑΣ ΟΜΑΔΑΣ ΜΑΘΗΜΑΤΩΝ ΠΡΟΣΑΝΑΤΟΛΙΣΜΟΥ(ΟΜΠ)</vt:lpstr>
      <vt:lpstr>ΕΞΕΤΑΖΟΜΕΝΑ ΜΑΘΗΜΑΤΑ Α’ ΛΥΚΕΙΟΥ</vt:lpstr>
      <vt:lpstr>PowerPoint Presentation</vt:lpstr>
      <vt:lpstr>PowerPoint Presentation</vt:lpstr>
      <vt:lpstr>ΟΜΠ ΚΑΙ ΚΑΤΕΥΘΥΝΣΕΙΣ Β’ ΚΑΙ Γ’ ΛΥΚΕΙΟΥ</vt:lpstr>
      <vt:lpstr>  ΚΑΤΕΥΘΥΝΣΕΙΣ, ΥΠΟΧΡΕΩΤΙΚΑ ΚΑΙ ΕΠΙΛΕΓΟΜΕΝΑ ΜΑΘΗΜΑΤΑ Β’ ΚΑΙ Γ’ ΛΥΚΕΙΟΥ </vt:lpstr>
      <vt:lpstr>Κ1 – ΚΑΤΕΥΘΥΝΣΗ ΚΛΑΣΙΚΩΝ ΚΑΙ ΑΝΘΡΩΠΙΣΤΙΚΩΝ ΣΠΟΥΔΩΝ</vt:lpstr>
      <vt:lpstr>Κ2 – ΚΑΤΕΥΘΥΝΣΗ ΞΕΝΩΝ ΓΛΩΣΣΩΝ ΚΑΙ ΑΝΘΡΩΠΙΣΤΙΚΩΝ ΣΠΟΥΔΩΝ</vt:lpstr>
      <vt:lpstr>ΚΑΤΕΥΘΥΝΣΕΙΣ ΚΑΙ ΕΝΔΕΙΚΤΙΚΕΣ ΣΠΟΥΔΕΣ</vt:lpstr>
      <vt:lpstr>Κ3 – ΚΑΤΕΥΘΥΝΣΗ ΘΕΤΙΚΩΝ ΕΠΙΣΤΗΜΩΝ/ΒΙΟΕΠΙΣΤΗΜΩΝ/ΠΛΗΡΟΦΟΡΙΚΗΣ/ΤΕΧΝΟΛΟΓΙΑΣ</vt:lpstr>
      <vt:lpstr>ΚΑΤΕΥΘΥΝΣΗ ΚΑΙ ΕΝΔΕΙΚΤΙΚΕΣ ΣΠΟΥΔΕΣ</vt:lpstr>
      <vt:lpstr>Κ4 – ΚΑΤΕΥΘΥΝΣΗ ΟΙΚΟΝΟΜΙΚΩΝ ΕΠΙΣΤΗΜΩΝ</vt:lpstr>
      <vt:lpstr>ΚΑΤΕΥΘΥΝΣΗ ΚΑΙ ΕΝΔΕΙΚΤΙΚΕΣ ΣΠΟΥΔΕΣ</vt:lpstr>
      <vt:lpstr>Κ5 – ΚΑΤΕΥΘΥΝΣΗ ΕΜΠΟΡΙΟΥ ΚΑΙ ΥΠΗΡΕΣΙΩΝ</vt:lpstr>
      <vt:lpstr>ΚΑΤΕΥΘΥΝΣΗ ΚΑΙ ΕΝΔΕΙΚΤΙΚΕΣ ΣΠΟΥΔΕΣ</vt:lpstr>
      <vt:lpstr>Κ6 – ΚΑΤΕΥΘΥΝΣΗ ΚΑΛΩΝ ΤΕΧΝΩΝ</vt:lpstr>
      <vt:lpstr>ΚΑΤΕΥΘΥΝΣΗ ΚΑΙ ΕΝΔΕΙΚΤΙΚΕΣ ΣΠΟΥΔΕΣ</vt:lpstr>
      <vt:lpstr>ΕΝΔΕΙΚΤΙΚΕΣ ΣΠΟΥΔΕΣ ΑΠΟ ΟΛΕΣ ΤΙΣ ΚΑΤΕΥΘΥΝΣΕΙΣ (ανάλογα με τα μαθήματα επιλογής στη Β΄ και Γ΄ Λυκείου)</vt:lpstr>
      <vt:lpstr>ΕΞΕΤΑΖΟΜΕΝΑ ΜΑΘΗΜΑΤΑ  Β΄ ΚΑΙ Γ΄ ΛΥΚΕΙΟΥ </vt:lpstr>
      <vt:lpstr>ΕΞΕΤΑΣΕΙΣ ΜΕΤΑΤΑΞΗΣ</vt:lpstr>
      <vt:lpstr>PowerPoint Presentation</vt:lpstr>
      <vt:lpstr>Οι επιλογές Λυκείου σε αλληλουχία με τα Επιστημονικά Πεδία και τα Πλαίσια Πρόσβασης</vt:lpstr>
      <vt:lpstr>ΣΥΣΤΗΜΑ ΜΑΘΗΤΕΙΑΣ ΕΠΑΓΓΕΛΜΑΤΙΚΗΣ ΕΚΑΠΑΙΔΕΥΣΗΣ ΚΑΙ ΚΑΤΑΡΤΙΣΗΣ</vt:lpstr>
      <vt:lpstr>ΕΣΠΕΡΙΝΑ ΣΧΟΛΕΙΑ (ΓΥΜΝΑΣΙΟ- ΛΥΚΕΙΟ) ΕΣΠΕΡΙΝΕΣ  ΤΕΧΝΙΚΕΣ  ΣΧΟΛΕΣ</vt:lpstr>
      <vt:lpstr>ΚΕΦΑΛΑΙΟ Β΄ ΠΛΗΡΟΦΟΡΗΣΗ</vt:lpstr>
      <vt:lpstr>ΕΡΓΑΛΕΙΑ/ΦΟΡΕΙΣ ΠΟΥ ΣΥΝΔΕΟΝΤΑΙ ΜΕ ΤΗΝ ΑΓΟΡΑ ΕΡΓΑΣΙΑΣ – ΚΟΙΝΩΝΙΑ ΤΩΝ ΕΠΑΓΓΕΛΜΑΤΩΝ </vt:lpstr>
      <vt:lpstr>PowerPoint Presentation</vt:lpstr>
      <vt:lpstr>PowerPoint Presentation</vt:lpstr>
      <vt:lpstr>PowerPoint Presentation</vt:lpstr>
      <vt:lpstr>PowerPoint Presentation</vt:lpstr>
      <vt:lpstr>ΚΕΦΑΛΑΙΟ Β΄ ΠΛΗΡΟΦΟΡΗΣΗ</vt:lpstr>
      <vt:lpstr>ΔΡΑΣΕΙΣ  ΤΗΣ ΥΣΕΑ ΚΑΙ ΑΛΛΩΝ ΦΟΡΕΩΝ ΓΙΑ ΕΞΟΙΚΕΙΩΣΗ ΤΩΝ ΜΑΘΗΤΩΝ ΜΕ ΤΗΝ ΑΓΟΡΑ ΕΡΓΑΣΙΑΣ/ ΚΟΙΝΩΝΙΑ  ΤΩΝ ΕΠΑΓΓΕΛΜΑΤΩΝ</vt:lpstr>
      <vt:lpstr>PowerPoint Presentation</vt:lpstr>
      <vt:lpstr>ΚΕΦΑΛΑΙΟ Γ΄  ΛΗΨΗ ΑΠΟΦΑΣΗΣ</vt:lpstr>
      <vt:lpstr>ΛΗΨΗ   ΑΠΟΦΑΣΗΣ Μεταβάσεις - Αλλαγή Ρόλων- Λήψη αποφάσεων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Vasiliki Loizou</dc:creator>
  <cp:lastModifiedBy>Eleni papastefanou</cp:lastModifiedBy>
  <cp:revision>56</cp:revision>
  <cp:lastPrinted>2023-10-29T13:37:56Z</cp:lastPrinted>
  <dcterms:created xsi:type="dcterms:W3CDTF">2023-09-27T11:08:54Z</dcterms:created>
  <dcterms:modified xsi:type="dcterms:W3CDTF">2023-11-02T21:10:55Z</dcterms:modified>
</cp:coreProperties>
</file>